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jpeg" ContentType="image/jpeg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23.xml" ContentType="application/vnd.openxmlformats-officedocument.presentationml.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2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9.xml" ContentType="application/vnd.openxmlformats-officedocument.drawingml.chart+xml"/>
  <Override PartName="/ppt/charts/chart7.xml" ContentType="application/vnd.openxmlformats-officedocument.drawingml.char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charts/chart8.xml" ContentType="application/vnd.openxmlformats-officedocument.drawingml.char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46"/>
  </p:notesMasterIdLst>
  <p:sldIdLst>
    <p:sldId id="304" r:id="rId2"/>
    <p:sldId id="335" r:id="rId3"/>
    <p:sldId id="339" r:id="rId4"/>
    <p:sldId id="340" r:id="rId5"/>
    <p:sldId id="342" r:id="rId6"/>
    <p:sldId id="375" r:id="rId7"/>
    <p:sldId id="376" r:id="rId8"/>
    <p:sldId id="372" r:id="rId9"/>
    <p:sldId id="341" r:id="rId10"/>
    <p:sldId id="343" r:id="rId11"/>
    <p:sldId id="380" r:id="rId12"/>
    <p:sldId id="345" r:id="rId13"/>
    <p:sldId id="346" r:id="rId14"/>
    <p:sldId id="347" r:id="rId15"/>
    <p:sldId id="348" r:id="rId16"/>
    <p:sldId id="379" r:id="rId17"/>
    <p:sldId id="352" r:id="rId18"/>
    <p:sldId id="354" r:id="rId19"/>
    <p:sldId id="353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51" r:id="rId28"/>
    <p:sldId id="355" r:id="rId29"/>
    <p:sldId id="357" r:id="rId30"/>
    <p:sldId id="381" r:id="rId31"/>
    <p:sldId id="356" r:id="rId32"/>
    <p:sldId id="362" r:id="rId33"/>
    <p:sldId id="389" r:id="rId34"/>
    <p:sldId id="360" r:id="rId35"/>
    <p:sldId id="359" r:id="rId36"/>
    <p:sldId id="390" r:id="rId37"/>
    <p:sldId id="367" r:id="rId38"/>
    <p:sldId id="365" r:id="rId39"/>
    <p:sldId id="363" r:id="rId40"/>
    <p:sldId id="370" r:id="rId41"/>
    <p:sldId id="371" r:id="rId42"/>
    <p:sldId id="350" r:id="rId43"/>
    <p:sldId id="374" r:id="rId44"/>
    <p:sldId id="334" r:id="rId45"/>
  </p:sldIdLst>
  <p:sldSz cx="9906000" cy="6858000" type="A4"/>
  <p:notesSz cx="6781800" cy="9926638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9644"/>
    <a:srgbClr val="00DA63"/>
    <a:srgbClr val="09FF78"/>
    <a:srgbClr val="15FF7F"/>
    <a:srgbClr val="FA0000"/>
    <a:srgbClr val="FF4B4B"/>
    <a:srgbClr val="FF7171"/>
    <a:srgbClr val="FFA7A7"/>
    <a:srgbClr val="FFC5C5"/>
    <a:srgbClr val="FFAFA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8" d="100"/>
          <a:sy n="68" d="100"/>
        </p:scale>
        <p:origin x="-1062" y="-84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ustomXml" Target="../customXml/item3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\&#1583;&#1603;&#1578;&#1585;&#1601;&#1578;&#1575;&#1581;&#1610;\&#1588;&#1603;&#1575;&#1610;&#1578;%20&#1607;&#1575;%20&#1608;%20&#1603;&#1610;&#1601;&#1585;%20&#1582;&#1608;&#1575;&#1587;&#1578;%20&#1607;&#1575;\&#1588;&#1603;&#1575;&#1610;&#1578;%20&#1607;&#1575;%20&#1608;%20&#1603;&#1610;&#1601;&#1585;%20&#1582;&#1608;&#1575;&#1587;&#1578;%202&#1607;&#1575;\&#1583;&#1575;&#1583;&#1587;&#1585;&#1575;&#1610;%20&#1575;&#1606;&#1578;&#1592;&#1575;&#1605;&#1610;%20&#1608;%20&#1575;&#1602;&#1583;&#1575;&#1605;&#1575;&#1578;%20&#1583;&#1585;&#1605;&#1575;&#1606;&#1610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iaee\Desktop\&#1570;&#1605;&#1575;&#1585;%20&#1583;&#1603;&#1578;&#1585;%20&#1601;&#1578;&#1575;&#1581;&#1610;%20&#1587;&#1575;&#1604;%2095-&#1603;&#1610;&#1575;&#1610;&#1610;\&#1606;&#1605;&#1608;&#1583;&#1575;&#1585;&#1607;&#1575;\&#1606;&#1605;&#1608;&#1583;&#1575;&#1585;95\&#1606;&#1605;&#1608;&#1583;&#1575;&#1585;%20&#1588;&#1605;&#1575;&#1585;&#1607;%2020-96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iaee\Desktop\&#1606;&#1605;&#1608;&#1583;&#1575;&#1585;95\&#1606;&#1605;&#1608;&#1583;&#1575;&#1585;%20&#1588;&#1605;&#1575;&#1585;&#1607;%201-96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iaee\Desktop\&#1606;&#1605;&#1608;&#1583;&#1575;&#1585;95\&#1606;&#1605;&#1608;&#1583;&#1575;&#1585;%20&#1588;&#1605;&#1575;&#1585;&#1607;%203-9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iaee\Desktop\&#1606;&#1605;&#1608;&#1583;&#1575;&#1585;95\&#1606;&#1605;&#1608;&#1583;&#1575;&#1585;%20&#1588;&#1605;&#1575;&#1585;&#1607;5-9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iaee\Desktop\&#1606;&#1605;&#1608;&#1583;&#1575;&#1585;95\&#1606;&#1605;&#1608;&#1583;&#1575;&#1585;%20&#1588;&#1605;&#1575;&#1585;&#1607;6-96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iaee\Desktop\&#1606;&#1605;&#1608;&#1583;&#1575;&#1585;95\&#1606;&#1605;&#1608;&#1583;&#1575;&#1585;%20&#1588;&#1605;&#1575;&#1585;&#1607;%2010-96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iaee\Desktop\&#1570;&#1605;&#1575;&#1585;%20&#1583;&#1603;&#1578;&#1585;%20&#1601;&#1578;&#1575;&#1581;&#1610;%20&#1587;&#1575;&#1604;%2095-&#1603;&#1610;&#1575;&#1610;&#1610;\&#1606;&#1605;&#1608;&#1583;&#1575;&#1585;&#1607;&#1575;\&#1606;&#1605;&#1608;&#1583;&#1575;&#1585;95\&#1606;&#1605;&#1608;&#1583;&#1575;&#1585;%20&#1588;&#1605;&#1575;&#1585;&#1607;%2018-96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iaee\Desktop\&#1570;&#1605;&#1575;&#1585;%20&#1583;&#1603;&#1578;&#1585;%20&#1601;&#1578;&#1575;&#1581;&#1610;%20&#1587;&#1575;&#1604;%2095-&#1603;&#1610;&#1575;&#1610;&#1610;\&#1606;&#1605;&#1608;&#1583;&#1575;&#1585;&#1607;&#1575;\&#1606;&#1605;&#1608;&#1583;&#1575;&#1585;95\96-&#1606;&#1605;&#1608;&#1583;&#1575;&#1585;%20&#1588;&#1605;&#1575;&#1585;&#1607;%201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"/>
  <c:chart>
    <c:title>
      <c:layout/>
      <c:txPr>
        <a:bodyPr/>
        <a:lstStyle/>
        <a:p>
          <a:pPr>
            <a:defRPr lang="fa-IR">
              <a:solidFill>
                <a:schemeClr val="bg2">
                  <a:lumMod val="50000"/>
                </a:schemeClr>
              </a:solidFill>
              <a:cs typeface="B Titr" pitchFamily="2" charset="-78"/>
            </a:defRPr>
          </a:pPr>
          <a:endParaRPr lang="en-US"/>
        </a:p>
      </c:txPr>
    </c:title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'ميزان شكايت از اقدامات دراني'!$B$1</c:f>
              <c:strCache>
                <c:ptCount val="1"/>
                <c:pt idx="0">
                  <c:v>ميزان شكايت از اقدامات درماني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fa-IR" b="1" dirty="0" smtClean="0">
                        <a:solidFill>
                          <a:schemeClr val="bg2">
                            <a:lumMod val="50000"/>
                          </a:schemeClr>
                        </a:solidFill>
                        <a:cs typeface="B Titr" pitchFamily="2" charset="-78"/>
                      </a:rPr>
                      <a:t>0.0007%</a:t>
                    </a:r>
                    <a:endParaRPr lang="en-US" b="1" dirty="0">
                      <a:solidFill>
                        <a:schemeClr val="bg2">
                          <a:lumMod val="50000"/>
                        </a:schemeClr>
                      </a:solidFill>
                      <a:cs typeface="B Titr" pitchFamily="2" charset="-78"/>
                    </a:endParaRP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fa-IR" b="1" dirty="0" smtClean="0">
                        <a:solidFill>
                          <a:schemeClr val="bg2">
                            <a:lumMod val="50000"/>
                          </a:schemeClr>
                        </a:solidFill>
                        <a:cs typeface="B Titr" pitchFamily="2" charset="-78"/>
                      </a:rPr>
                      <a:t>0.002%</a:t>
                    </a:r>
                    <a:endParaRPr lang="en-US" b="1" dirty="0">
                      <a:solidFill>
                        <a:schemeClr val="bg2">
                          <a:lumMod val="50000"/>
                        </a:schemeClr>
                      </a:solidFill>
                      <a:cs typeface="B Titr" pitchFamily="2" charset="-78"/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fa-IR" b="1">
                    <a:solidFill>
                      <a:schemeClr val="bg2">
                        <a:lumMod val="50000"/>
                      </a:schemeClr>
                    </a:solidFill>
                    <a:cs typeface="B Titr" pitchFamily="2" charset="-78"/>
                  </a:defRPr>
                </a:pPr>
                <a:endParaRPr lang="en-US"/>
              </a:p>
            </c:txPr>
            <c:showVal val="1"/>
          </c:dLbls>
          <c:cat>
            <c:strRef>
              <c:f>'ميزان شكايت از اقدامات دراني'!$A$2:$A$5</c:f>
              <c:strCache>
                <c:ptCount val="4"/>
                <c:pt idx="0">
                  <c:v>سرپايي</c:v>
                </c:pt>
                <c:pt idx="1">
                  <c:v>بستري</c:v>
                </c:pt>
                <c:pt idx="2">
                  <c:v>ايران</c:v>
                </c:pt>
                <c:pt idx="3">
                  <c:v>سايركشورها</c:v>
                </c:pt>
              </c:strCache>
            </c:strRef>
          </c:cat>
          <c:val>
            <c:numRef>
              <c:f>'ميزان شكايت از اقدامات دراني'!$B$2:$B$5</c:f>
              <c:numCache>
                <c:formatCode>0.00%</c:formatCode>
                <c:ptCount val="4"/>
                <c:pt idx="0">
                  <c:v>7.0000000000000566E-6</c:v>
                </c:pt>
                <c:pt idx="1">
                  <c:v>1.0000000000000041E-3</c:v>
                </c:pt>
                <c:pt idx="2">
                  <c:v>2.0000000000000171E-5</c:v>
                </c:pt>
                <c:pt idx="3">
                  <c:v>3.0000000000000072E-2</c:v>
                </c:pt>
              </c:numCache>
            </c:numRef>
          </c:val>
        </c:ser>
        <c:axId val="63889408"/>
        <c:axId val="63890944"/>
      </c:barChart>
      <c:catAx>
        <c:axId val="63889408"/>
        <c:scaling>
          <c:orientation val="maxMin"/>
        </c:scaling>
        <c:axPos val="b"/>
        <c:tickLblPos val="nextTo"/>
        <c:txPr>
          <a:bodyPr/>
          <a:lstStyle/>
          <a:p>
            <a:pPr>
              <a:defRPr lang="fa-IR" sz="1200">
                <a:solidFill>
                  <a:schemeClr val="bg2">
                    <a:lumMod val="50000"/>
                  </a:schemeClr>
                </a:solidFill>
                <a:cs typeface="B Titr" pitchFamily="2" charset="-78"/>
              </a:defRPr>
            </a:pPr>
            <a:endParaRPr lang="en-US"/>
          </a:p>
        </c:txPr>
        <c:crossAx val="63890944"/>
        <c:crosses val="autoZero"/>
        <c:auto val="1"/>
        <c:lblAlgn val="ctr"/>
        <c:lblOffset val="100"/>
      </c:catAx>
      <c:valAx>
        <c:axId val="63890944"/>
        <c:scaling>
          <c:orientation val="minMax"/>
        </c:scaling>
        <c:axPos val="r"/>
        <c:majorGridlines/>
        <c:numFmt formatCode="0.00%" sourceLinked="1"/>
        <c:tickLblPos val="nextTo"/>
        <c:txPr>
          <a:bodyPr/>
          <a:lstStyle/>
          <a:p>
            <a:pPr>
              <a:defRPr lang="fa-IR">
                <a:solidFill>
                  <a:schemeClr val="bg2">
                    <a:lumMod val="50000"/>
                  </a:schemeClr>
                </a:solidFill>
                <a:cs typeface="B Titr" pitchFamily="2" charset="-78"/>
              </a:defRPr>
            </a:pPr>
            <a:endParaRPr lang="en-US"/>
          </a:p>
        </c:txPr>
        <c:crossAx val="63889408"/>
        <c:crosses val="autoZero"/>
        <c:crossBetween val="between"/>
      </c:valAx>
    </c:plotArea>
    <c:legend>
      <c:legendPos val="l"/>
      <c:layout/>
      <c:txPr>
        <a:bodyPr/>
        <a:lstStyle/>
        <a:p>
          <a:pPr>
            <a:defRPr lang="fa-IR">
              <a:solidFill>
                <a:schemeClr val="bg2">
                  <a:lumMod val="50000"/>
                </a:schemeClr>
              </a:solidFill>
              <a:cs typeface="B Titr" pitchFamily="2" charset="-78"/>
            </a:defRPr>
          </a:pPr>
          <a:endParaRPr lang="en-US"/>
        </a:p>
      </c:txPr>
    </c:legend>
    <c:plotVisOnly val="1"/>
  </c:chart>
  <c:spPr>
    <a:ln>
      <a:solidFill>
        <a:schemeClr val="bg1"/>
      </a:solidFill>
    </a:ln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6.608969315499641E-2"/>
          <c:y val="2.8252345680405681E-2"/>
          <c:w val="0.88551680843198832"/>
          <c:h val="0.75684240240641598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rgbClr val="800000"/>
              </a:solidFill>
            </c:spPr>
          </c:dPt>
          <c:dPt>
            <c:idx val="1"/>
            <c:spPr>
              <a:solidFill>
                <a:srgbClr val="800000"/>
              </a:solidFill>
            </c:spPr>
          </c:dPt>
          <c:dPt>
            <c:idx val="2"/>
            <c:spPr>
              <a:solidFill>
                <a:srgbClr val="800000"/>
              </a:solidFill>
            </c:spPr>
          </c:dPt>
          <c:dPt>
            <c:idx val="3"/>
            <c:spPr>
              <a:solidFill>
                <a:srgbClr val="800000"/>
              </a:solidFill>
            </c:spPr>
          </c:dPt>
          <c:dPt>
            <c:idx val="4"/>
            <c:spPr>
              <a:solidFill>
                <a:srgbClr val="800000"/>
              </a:solidFill>
            </c:spPr>
          </c:dPt>
          <c:dPt>
            <c:idx val="5"/>
            <c:spPr>
              <a:solidFill>
                <a:srgbClr val="990000"/>
              </a:solidFill>
            </c:spPr>
          </c:dPt>
          <c:dPt>
            <c:idx val="6"/>
            <c:spPr>
              <a:solidFill>
                <a:srgbClr val="990000"/>
              </a:solidFill>
            </c:spPr>
          </c:dPt>
          <c:dPt>
            <c:idx val="7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9"/>
            <c:spPr>
              <a:solidFill>
                <a:srgbClr val="B3423F"/>
              </a:solidFill>
            </c:spPr>
          </c:dPt>
          <c:dPt>
            <c:idx val="10"/>
            <c:spPr>
              <a:solidFill>
                <a:srgbClr val="C25552"/>
              </a:solidFill>
            </c:spPr>
          </c:dPt>
          <c:dPt>
            <c:idx val="11"/>
            <c:spPr>
              <a:solidFill>
                <a:schemeClr val="accent2"/>
              </a:solidFill>
            </c:spPr>
          </c:dPt>
          <c:dPt>
            <c:idx val="12"/>
            <c:spPr>
              <a:solidFill>
                <a:srgbClr val="C25552"/>
              </a:solidFill>
            </c:spPr>
          </c:dPt>
          <c:dPt>
            <c:idx val="13"/>
            <c:spPr>
              <a:solidFill>
                <a:srgbClr val="C25552"/>
              </a:solidFill>
            </c:spPr>
          </c:dPt>
          <c:dPt>
            <c:idx val="14"/>
            <c:spPr>
              <a:solidFill>
                <a:srgbClr val="CD7371"/>
              </a:solidFill>
            </c:spPr>
          </c:dPt>
          <c:dPt>
            <c:idx val="15"/>
            <c:spPr>
              <a:solidFill>
                <a:srgbClr val="CD7371"/>
              </a:solidFill>
            </c:spPr>
          </c:dPt>
          <c:dPt>
            <c:idx val="16"/>
            <c:spPr>
              <a:solidFill>
                <a:srgbClr val="CD7371"/>
              </a:solidFill>
            </c:spPr>
          </c:dPt>
          <c:dPt>
            <c:idx val="17"/>
            <c:spPr>
              <a:solidFill>
                <a:srgbClr val="CD7371"/>
              </a:solidFill>
            </c:spPr>
          </c:dPt>
          <c:dPt>
            <c:idx val="18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9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0"/>
            <c:spPr>
              <a:solidFill>
                <a:srgbClr val="0070C0"/>
              </a:solidFill>
            </c:spPr>
          </c:dPt>
          <c:dPt>
            <c:idx val="21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2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3"/>
            <c:spPr>
              <a:solidFill>
                <a:srgbClr val="95B850"/>
              </a:solidFill>
            </c:spPr>
          </c:dPt>
          <c:dPt>
            <c:idx val="24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5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6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8"/>
            <c:spPr>
              <a:solidFill>
                <a:srgbClr val="678034"/>
              </a:solidFill>
            </c:spPr>
          </c:dPt>
          <c:dPt>
            <c:idx val="29"/>
            <c:spPr>
              <a:solidFill>
                <a:srgbClr val="5D7430"/>
              </a:solidFill>
            </c:spPr>
          </c:dPt>
          <c:dPt>
            <c:idx val="30"/>
            <c:spPr>
              <a:solidFill>
                <a:srgbClr val="425222"/>
              </a:solidFill>
            </c:spPr>
          </c:dPt>
          <c:dPt>
            <c:idx val="31"/>
            <c:spPr>
              <a:solidFill>
                <a:srgbClr val="425222"/>
              </a:solidFill>
            </c:spPr>
          </c:dPt>
          <c:dLbls>
            <c:txPr>
              <a:bodyPr rot="0"/>
              <a:lstStyle/>
              <a:p>
                <a:pPr>
                  <a:defRPr lang="fa-IR" sz="500" baseline="0">
                    <a:latin typeface="Cambria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Sheet1!$A$4:$AF$4</c:f>
              <c:strCache>
                <c:ptCount val="32"/>
                <c:pt idx="0">
                  <c:v>كهگيلويه و بويراحمد</c:v>
                </c:pt>
                <c:pt idx="1">
                  <c:v>ايلام</c:v>
                </c:pt>
                <c:pt idx="2">
                  <c:v>هرمزگان</c:v>
                </c:pt>
                <c:pt idx="3">
                  <c:v>آذربايجان غربي</c:v>
                </c:pt>
                <c:pt idx="4">
                  <c:v>لرستان</c:v>
                </c:pt>
                <c:pt idx="5">
                  <c:v>قم</c:v>
                </c:pt>
                <c:pt idx="6">
                  <c:v>كردستان</c:v>
                </c:pt>
                <c:pt idx="7">
                  <c:v>بوشهر</c:v>
                </c:pt>
                <c:pt idx="8">
                  <c:v>خراسان شمالي</c:v>
                </c:pt>
                <c:pt idx="9">
                  <c:v>خراسان جنوبي</c:v>
                </c:pt>
                <c:pt idx="10">
                  <c:v>كرمانشاه</c:v>
                </c:pt>
                <c:pt idx="11">
                  <c:v>زنجان</c:v>
                </c:pt>
                <c:pt idx="12">
                  <c:v>گيلان</c:v>
                </c:pt>
                <c:pt idx="13">
                  <c:v>آذربايجان شرقي</c:v>
                </c:pt>
                <c:pt idx="14">
                  <c:v>خراسان رضوي</c:v>
                </c:pt>
                <c:pt idx="15">
                  <c:v>مركزي</c:v>
                </c:pt>
                <c:pt idx="16">
                  <c:v>گلستان</c:v>
                </c:pt>
                <c:pt idx="17">
                  <c:v>مازندران</c:v>
                </c:pt>
                <c:pt idx="18">
                  <c:v>خوزستان</c:v>
                </c:pt>
                <c:pt idx="19">
                  <c:v>متوسط كشوري</c:v>
                </c:pt>
                <c:pt idx="20">
                  <c:v>كرمان</c:v>
                </c:pt>
                <c:pt idx="21">
                  <c:v>اصفهان</c:v>
                </c:pt>
                <c:pt idx="22">
                  <c:v>اردبيل</c:v>
                </c:pt>
                <c:pt idx="23">
                  <c:v>تهران</c:v>
                </c:pt>
                <c:pt idx="24">
                  <c:v>البرز</c:v>
                </c:pt>
                <c:pt idx="25">
                  <c:v>سيستان و بلوچستان</c:v>
                </c:pt>
                <c:pt idx="26">
                  <c:v>سمنان</c:v>
                </c:pt>
                <c:pt idx="27">
                  <c:v>فارس</c:v>
                </c:pt>
                <c:pt idx="28">
                  <c:v>قزوين</c:v>
                </c:pt>
                <c:pt idx="29">
                  <c:v>يزد</c:v>
                </c:pt>
                <c:pt idx="30">
                  <c:v>همدان</c:v>
                </c:pt>
                <c:pt idx="31">
                  <c:v>چهارمحال و بختياري</c:v>
                </c:pt>
              </c:strCache>
            </c:strRef>
          </c:cat>
          <c:val>
            <c:numRef>
              <c:f>Sheet1!$A$5:$AF$5</c:f>
              <c:numCache>
                <c:formatCode>0.00</c:formatCode>
                <c:ptCount val="32"/>
                <c:pt idx="0">
                  <c:v>5.63</c:v>
                </c:pt>
                <c:pt idx="1">
                  <c:v>5.38</c:v>
                </c:pt>
                <c:pt idx="2">
                  <c:v>4.13</c:v>
                </c:pt>
                <c:pt idx="3">
                  <c:v>4.09</c:v>
                </c:pt>
                <c:pt idx="4">
                  <c:v>4.01</c:v>
                </c:pt>
                <c:pt idx="5">
                  <c:v>3.77</c:v>
                </c:pt>
                <c:pt idx="6">
                  <c:v>3.7</c:v>
                </c:pt>
                <c:pt idx="7">
                  <c:v>3.22</c:v>
                </c:pt>
                <c:pt idx="8">
                  <c:v>2.9899999999999998</c:v>
                </c:pt>
                <c:pt idx="9">
                  <c:v>2.94</c:v>
                </c:pt>
                <c:pt idx="10">
                  <c:v>2.8299999999999987</c:v>
                </c:pt>
                <c:pt idx="11">
                  <c:v>2.68</c:v>
                </c:pt>
                <c:pt idx="12">
                  <c:v>2.66</c:v>
                </c:pt>
                <c:pt idx="13">
                  <c:v>2.64</c:v>
                </c:pt>
                <c:pt idx="14">
                  <c:v>2.44</c:v>
                </c:pt>
                <c:pt idx="15">
                  <c:v>2.3299999999999987</c:v>
                </c:pt>
                <c:pt idx="16">
                  <c:v>2.2200000000000002</c:v>
                </c:pt>
                <c:pt idx="17">
                  <c:v>2.21</c:v>
                </c:pt>
                <c:pt idx="18">
                  <c:v>1.9900000000000027</c:v>
                </c:pt>
                <c:pt idx="19">
                  <c:v>1.9800000000000026</c:v>
                </c:pt>
                <c:pt idx="20">
                  <c:v>1.85</c:v>
                </c:pt>
                <c:pt idx="21">
                  <c:v>1.81</c:v>
                </c:pt>
                <c:pt idx="22">
                  <c:v>1.6900000000000024</c:v>
                </c:pt>
                <c:pt idx="23">
                  <c:v>1.43</c:v>
                </c:pt>
                <c:pt idx="24">
                  <c:v>1.43</c:v>
                </c:pt>
                <c:pt idx="25">
                  <c:v>1.26</c:v>
                </c:pt>
                <c:pt idx="26">
                  <c:v>1.22</c:v>
                </c:pt>
                <c:pt idx="27">
                  <c:v>1.1100000000000001</c:v>
                </c:pt>
                <c:pt idx="28">
                  <c:v>1.06</c:v>
                </c:pt>
                <c:pt idx="29">
                  <c:v>0.97000000000000064</c:v>
                </c:pt>
                <c:pt idx="30">
                  <c:v>0.86000000000000065</c:v>
                </c:pt>
                <c:pt idx="31">
                  <c:v>0.33000000000000085</c:v>
                </c:pt>
              </c:numCache>
            </c:numRef>
          </c:val>
        </c:ser>
        <c:axId val="64708608"/>
        <c:axId val="64710144"/>
      </c:barChart>
      <c:catAx>
        <c:axId val="64708608"/>
        <c:scaling>
          <c:orientation val="maxMin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 lang="fa-IR" sz="600"/>
            </a:pPr>
            <a:endParaRPr lang="en-US"/>
          </a:p>
        </c:txPr>
        <c:crossAx val="64710144"/>
        <c:crosses val="autoZero"/>
        <c:auto val="1"/>
        <c:lblAlgn val="ctr"/>
        <c:lblOffset val="100"/>
      </c:catAx>
      <c:valAx>
        <c:axId val="64710144"/>
        <c:scaling>
          <c:orientation val="minMax"/>
        </c:scaling>
        <c:axPos val="r"/>
        <c:majorGridlines/>
        <c:numFmt formatCode="#,##0" sourceLinked="0"/>
        <c:tickLblPos val="nextTo"/>
        <c:txPr>
          <a:bodyPr/>
          <a:lstStyle/>
          <a:p>
            <a:pPr>
              <a:defRPr lang="fa-IR"/>
            </a:pPr>
            <a:endParaRPr lang="en-US"/>
          </a:p>
        </c:txPr>
        <c:crossAx val="64708608"/>
        <c:crosses val="autoZero"/>
        <c:crossBetween val="between"/>
      </c:valAx>
    </c:plotArea>
    <c:plotVisOnly val="1"/>
  </c:chart>
  <c:txPr>
    <a:bodyPr/>
    <a:lstStyle/>
    <a:p>
      <a:pPr>
        <a:defRPr sz="600">
          <a:cs typeface="B Nazanin" pitchFamily="2" charset="-78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8.1580783414731389E-3"/>
          <c:y val="6.1500384098329176E-2"/>
          <c:w val="0.91896474965945707"/>
          <c:h val="0.73177974328551765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tx2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tx2">
                  <a:lumMod val="75000"/>
                </a:schemeClr>
              </a:solidFill>
            </c:spPr>
          </c:dPt>
          <c:dPt>
            <c:idx val="1"/>
            <c:spPr>
              <a:solidFill>
                <a:srgbClr val="860000"/>
              </a:solidFill>
            </c:spPr>
          </c:dPt>
          <c:dLbls>
            <c:dLbl>
              <c:idx val="3"/>
              <c:dLblPos val="outEnd"/>
              <c:showVal val="1"/>
            </c:dLbl>
            <c:dLbl>
              <c:idx val="13"/>
              <c:spPr>
                <a:noFill/>
                <a:ln>
                  <a:noFill/>
                </a:ln>
              </c:spPr>
              <c:txPr>
                <a:bodyPr rot="0"/>
                <a:lstStyle/>
                <a:p>
                  <a:pPr>
                    <a:defRPr lang="fa-IR" sz="1000" baseline="0">
                      <a:latin typeface="Cambria" pitchFamily="18" charset="0"/>
                    </a:defRPr>
                  </a:pPr>
                  <a:endParaRPr lang="en-US"/>
                </a:p>
              </c:txPr>
            </c:dLbl>
            <c:txPr>
              <a:bodyPr rot="0"/>
              <a:lstStyle/>
              <a:p>
                <a:pPr>
                  <a:defRPr lang="fa-IR" sz="1000" baseline="0">
                    <a:latin typeface="Cambria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Sheet1!$A$4:$B$4</c:f>
              <c:strCache>
                <c:ptCount val="2"/>
                <c:pt idx="0">
                  <c:v>تشكيل پرونده سال 94</c:v>
                </c:pt>
                <c:pt idx="1">
                  <c:v>تشكيل پرونده سال95</c:v>
                </c:pt>
              </c:strCache>
            </c:strRef>
          </c:cat>
          <c:val>
            <c:numRef>
              <c:f>Sheet1!$A$5:$B$5</c:f>
              <c:numCache>
                <c:formatCode>0</c:formatCode>
                <c:ptCount val="2"/>
                <c:pt idx="0">
                  <c:v>5616</c:v>
                </c:pt>
                <c:pt idx="1">
                  <c:v>4983</c:v>
                </c:pt>
              </c:numCache>
            </c:numRef>
          </c:val>
        </c:ser>
        <c:axId val="64262144"/>
        <c:axId val="64263680"/>
      </c:barChart>
      <c:catAx>
        <c:axId val="64262144"/>
        <c:scaling>
          <c:orientation val="maxMin"/>
        </c:scaling>
        <c:axPos val="b"/>
        <c:numFmt formatCode="General" sourceLinked="1"/>
        <c:tickLblPos val="nextTo"/>
        <c:spPr>
          <a:noFill/>
          <a:ln>
            <a:noFill/>
          </a:ln>
        </c:spPr>
        <c:txPr>
          <a:bodyPr rot="0" vert="horz"/>
          <a:lstStyle/>
          <a:p>
            <a:pPr>
              <a:defRPr lang="fa-IR" sz="1600" baseline="0">
                <a:latin typeface="Cambria" pitchFamily="18" charset="0"/>
              </a:defRPr>
            </a:pPr>
            <a:endParaRPr lang="en-US"/>
          </a:p>
        </c:txPr>
        <c:crossAx val="64263680"/>
        <c:crosses val="autoZero"/>
        <c:auto val="1"/>
        <c:lblAlgn val="ctr"/>
        <c:lblOffset val="100"/>
      </c:catAx>
      <c:valAx>
        <c:axId val="64263680"/>
        <c:scaling>
          <c:orientation val="minMax"/>
        </c:scaling>
        <c:axPos val="r"/>
        <c:majorGridlines/>
        <c:numFmt formatCode="0" sourceLinked="0"/>
        <c:tickLblPos val="nextTo"/>
        <c:txPr>
          <a:bodyPr/>
          <a:lstStyle/>
          <a:p>
            <a:pPr>
              <a:defRPr lang="fa-IR" sz="800"/>
            </a:pPr>
            <a:endParaRPr lang="en-US"/>
          </a:p>
        </c:txPr>
        <c:crossAx val="64262144"/>
        <c:crosses val="autoZero"/>
        <c:crossBetween val="between"/>
      </c:valAx>
    </c:plotArea>
    <c:plotVisOnly val="1"/>
  </c:chart>
  <c:txPr>
    <a:bodyPr/>
    <a:lstStyle/>
    <a:p>
      <a:pPr>
        <a:defRPr sz="700" b="1" i="0" baseline="0">
          <a:cs typeface="B Nazanin" pitchFamily="2" charset="-78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9.217877094972067E-2"/>
          <c:y val="0.11520737327188971"/>
          <c:w val="0.88268156424581001"/>
          <c:h val="0.6635944700460849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1st Qtr</c:v>
                </c:pt>
              </c:strCache>
            </c:strRef>
          </c:tx>
          <c:spPr>
            <a:solidFill>
              <a:srgbClr val="9999FF"/>
            </a:solidFill>
            <a:ln w="12727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008000"/>
              </a:solidFill>
              <a:ln w="12727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12727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7.7860739749320814E-3"/>
                  <c:y val="-2.5812402829908609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8.0379645968559968E-3"/>
                  <c:y val="-1.9031723401004043E-2"/>
                </c:manualLayout>
              </c:layout>
              <c:dLblPos val="outEnd"/>
              <c:showVal val="1"/>
            </c:dLbl>
            <c:spPr>
              <a:noFill/>
              <a:ln w="25453">
                <a:noFill/>
              </a:ln>
            </c:spPr>
            <c:txPr>
              <a:bodyPr/>
              <a:lstStyle/>
              <a:p>
                <a:pPr>
                  <a:defRPr sz="1904" b="1" i="0" u="none" strike="noStrike" baseline="0">
                    <a:solidFill>
                      <a:srgbClr val="000000"/>
                    </a:solidFill>
                    <a:latin typeface="B Nazanin"/>
                    <a:ea typeface="B Nazanin"/>
                    <a:cs typeface="B Nazanin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منع تعقیب</c:v>
                </c:pt>
                <c:pt idx="1">
                  <c:v>کیفرخواست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2"/>
                <c:pt idx="0">
                  <c:v>0.59</c:v>
                </c:pt>
                <c:pt idx="1">
                  <c:v>0.41000000000000031</c:v>
                </c:pt>
              </c:numCache>
            </c:numRef>
          </c:val>
        </c:ser>
        <c:dLbls>
          <c:showVal val="1"/>
        </c:dLbls>
        <c:axId val="113724800"/>
        <c:axId val="105796736"/>
      </c:barChart>
      <c:catAx>
        <c:axId val="113724800"/>
        <c:scaling>
          <c:orientation val="minMax"/>
        </c:scaling>
        <c:axPos val="b"/>
        <c:numFmt formatCode="General" sourceLinked="1"/>
        <c:tickLblPos val="nextTo"/>
        <c:spPr>
          <a:ln w="318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904" b="1" i="0" u="none" strike="noStrike" baseline="0">
                <a:solidFill>
                  <a:srgbClr val="000000"/>
                </a:solidFill>
                <a:latin typeface="B Nazanin"/>
                <a:ea typeface="B Nazanin"/>
                <a:cs typeface="B Nazanin"/>
              </a:defRPr>
            </a:pPr>
            <a:endParaRPr lang="en-US"/>
          </a:p>
        </c:txPr>
        <c:crossAx val="105796736"/>
        <c:crosses val="autoZero"/>
        <c:auto val="1"/>
        <c:lblAlgn val="ctr"/>
        <c:lblOffset val="100"/>
        <c:tickLblSkip val="1"/>
        <c:tickMarkSkip val="1"/>
      </c:catAx>
      <c:valAx>
        <c:axId val="105796736"/>
        <c:scaling>
          <c:orientation val="minMax"/>
        </c:scaling>
        <c:axPos val="l"/>
        <c:majorGridlines>
          <c:spPr>
            <a:ln w="3182">
              <a:solidFill>
                <a:srgbClr val="000000"/>
              </a:solidFill>
              <a:prstDash val="solid"/>
            </a:ln>
          </c:spPr>
        </c:majorGridlines>
        <c:numFmt formatCode="0%" sourceLinked="1"/>
        <c:tickLblPos val="nextTo"/>
        <c:spPr>
          <a:ln w="318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904" b="1" i="0" u="none" strike="noStrike" baseline="0">
                <a:solidFill>
                  <a:srgbClr val="000000"/>
                </a:solidFill>
                <a:latin typeface="B Nazanin"/>
                <a:ea typeface="B Nazanin"/>
                <a:cs typeface="B Nazanin"/>
              </a:defRPr>
            </a:pPr>
            <a:endParaRPr lang="en-US"/>
          </a:p>
        </c:txPr>
        <c:crossAx val="113724800"/>
        <c:crosses val="autoZero"/>
        <c:crossBetween val="between"/>
      </c:valAx>
      <c:spPr>
        <a:solidFill>
          <a:srgbClr val="FFFFFF"/>
        </a:solidFill>
        <a:ln w="12727">
          <a:solidFill>
            <a:srgbClr val="80808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904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8.1580783414731389E-3"/>
          <c:y val="6.1500384098329169E-2"/>
          <c:w val="0.91896474965945707"/>
          <c:h val="0.73177974328551798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tx2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accent5"/>
              </a:solidFill>
            </c:spPr>
          </c:dPt>
          <c:dPt>
            <c:idx val="1"/>
            <c:spPr>
              <a:solidFill>
                <a:schemeClr val="accent5"/>
              </a:solidFill>
            </c:spPr>
          </c:dPt>
          <c:dLbls>
            <c:dLbl>
              <c:idx val="3"/>
              <c:dLblPos val="outEnd"/>
              <c:showVal val="1"/>
            </c:dLbl>
            <c:dLbl>
              <c:idx val="13"/>
              <c:spPr>
                <a:noFill/>
                <a:ln>
                  <a:noFill/>
                </a:ln>
              </c:spPr>
              <c:txPr>
                <a:bodyPr rot="0"/>
                <a:lstStyle/>
                <a:p>
                  <a:pPr>
                    <a:defRPr lang="fa-IR" sz="1000" baseline="0">
                      <a:latin typeface="Cambria" pitchFamily="18" charset="0"/>
                    </a:defRPr>
                  </a:pPr>
                  <a:endParaRPr lang="en-US"/>
                </a:p>
              </c:txPr>
            </c:dLbl>
            <c:txPr>
              <a:bodyPr rot="0"/>
              <a:lstStyle/>
              <a:p>
                <a:pPr>
                  <a:defRPr lang="fa-IR" sz="1000" baseline="0">
                    <a:latin typeface="Cambria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Sheet1!$A$4:$B$4</c:f>
              <c:strCache>
                <c:ptCount val="2"/>
                <c:pt idx="0">
                  <c:v>بستري</c:v>
                </c:pt>
                <c:pt idx="1">
                  <c:v>سرپايي</c:v>
                </c:pt>
              </c:strCache>
            </c:strRef>
          </c:cat>
          <c:val>
            <c:numRef>
              <c:f>Sheet1!$A$5:$B$5</c:f>
              <c:numCache>
                <c:formatCode>0%</c:formatCode>
                <c:ptCount val="2"/>
                <c:pt idx="0">
                  <c:v>0.77000000000000146</c:v>
                </c:pt>
                <c:pt idx="1">
                  <c:v>0.23</c:v>
                </c:pt>
              </c:numCache>
            </c:numRef>
          </c:val>
        </c:ser>
        <c:axId val="64559360"/>
        <c:axId val="64577536"/>
      </c:barChart>
      <c:catAx>
        <c:axId val="64559360"/>
        <c:scaling>
          <c:orientation val="maxMin"/>
        </c:scaling>
        <c:axPos val="b"/>
        <c:numFmt formatCode="General" sourceLinked="1"/>
        <c:tickLblPos val="nextTo"/>
        <c:spPr>
          <a:noFill/>
          <a:ln>
            <a:noFill/>
          </a:ln>
        </c:spPr>
        <c:txPr>
          <a:bodyPr rot="0" vert="horz"/>
          <a:lstStyle/>
          <a:p>
            <a:pPr>
              <a:defRPr lang="fa-IR" sz="1600" baseline="0">
                <a:latin typeface="Cambria" pitchFamily="18" charset="0"/>
              </a:defRPr>
            </a:pPr>
            <a:endParaRPr lang="en-US"/>
          </a:p>
        </c:txPr>
        <c:crossAx val="64577536"/>
        <c:crosses val="autoZero"/>
        <c:auto val="1"/>
        <c:lblAlgn val="ctr"/>
        <c:lblOffset val="100"/>
      </c:catAx>
      <c:valAx>
        <c:axId val="64577536"/>
        <c:scaling>
          <c:orientation val="minMax"/>
        </c:scaling>
        <c:axPos val="r"/>
        <c:majorGridlines/>
        <c:numFmt formatCode="0%" sourceLinked="0"/>
        <c:tickLblPos val="nextTo"/>
        <c:txPr>
          <a:bodyPr/>
          <a:lstStyle/>
          <a:p>
            <a:pPr>
              <a:defRPr lang="fa-IR" sz="800"/>
            </a:pPr>
            <a:endParaRPr lang="en-US"/>
          </a:p>
        </c:txPr>
        <c:crossAx val="64559360"/>
        <c:crosses val="autoZero"/>
        <c:crossBetween val="between"/>
      </c:valAx>
    </c:plotArea>
    <c:plotVisOnly val="1"/>
  </c:chart>
  <c:txPr>
    <a:bodyPr/>
    <a:lstStyle/>
    <a:p>
      <a:pPr>
        <a:defRPr sz="700" b="1" i="0" baseline="0">
          <a:cs typeface="B Nazanin" pitchFamily="2" charset="-78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3.3461220032059751E-2"/>
          <c:y val="1.9424188679027569E-2"/>
          <c:w val="0.92130536031989285"/>
          <c:h val="0.77718040707474423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tx2">
                  <a:lumMod val="75000"/>
                </a:schemeClr>
              </a:solidFill>
            </c:spPr>
          </c:dPt>
          <c:dPt>
            <c:idx val="1"/>
            <c:spPr>
              <a:solidFill>
                <a:schemeClr val="tx2">
                  <a:lumMod val="75000"/>
                </a:schemeClr>
              </a:solidFill>
            </c:spPr>
          </c:dPt>
          <c:dPt>
            <c:idx val="2"/>
            <c:spPr>
              <a:solidFill>
                <a:srgbClr val="386294"/>
              </a:solidFill>
            </c:spPr>
          </c:dPt>
          <c:dPt>
            <c:idx val="3"/>
            <c:spPr>
              <a:solidFill>
                <a:srgbClr val="4172AD"/>
              </a:solidFill>
            </c:spPr>
          </c:dPt>
          <c:dPt>
            <c:idx val="4"/>
            <c:spPr>
              <a:solidFill>
                <a:srgbClr val="6893C6"/>
              </a:solidFill>
            </c:spPr>
          </c:dPt>
          <c:dLbls>
            <c:dLbl>
              <c:idx val="13"/>
              <c:spPr>
                <a:noFill/>
                <a:ln>
                  <a:noFill/>
                </a:ln>
              </c:spPr>
              <c:txPr>
                <a:bodyPr rot="0"/>
                <a:lstStyle/>
                <a:p>
                  <a:pPr>
                    <a:defRPr lang="fa-IR" sz="1200" baseline="0">
                      <a:latin typeface="Cambria" pitchFamily="18" charset="0"/>
                    </a:defRPr>
                  </a:pPr>
                  <a:endParaRPr lang="en-US"/>
                </a:p>
              </c:txPr>
            </c:dLbl>
            <c:txPr>
              <a:bodyPr rot="0"/>
              <a:lstStyle/>
              <a:p>
                <a:pPr>
                  <a:defRPr lang="fa-IR" sz="1200" baseline="0">
                    <a:latin typeface="Cambria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Sheet1!$A$4:$E$4</c:f>
              <c:strCache>
                <c:ptCount val="5"/>
                <c:pt idx="0">
                  <c:v>عارضه</c:v>
                </c:pt>
                <c:pt idx="1">
                  <c:v>هزينه</c:v>
                </c:pt>
                <c:pt idx="2">
                  <c:v>عوامل رفتاري</c:v>
                </c:pt>
                <c:pt idx="3">
                  <c:v>تبليغات غيرمجاز</c:v>
                </c:pt>
                <c:pt idx="4">
                  <c:v>فعاليت غيرمجاز</c:v>
                </c:pt>
              </c:strCache>
            </c:strRef>
          </c:cat>
          <c:val>
            <c:numRef>
              <c:f>Sheet1!$A$5:$E$5</c:f>
              <c:numCache>
                <c:formatCode>0%</c:formatCode>
                <c:ptCount val="5"/>
                <c:pt idx="0">
                  <c:v>0.65000000000000169</c:v>
                </c:pt>
                <c:pt idx="1">
                  <c:v>0.17</c:v>
                </c:pt>
                <c:pt idx="2">
                  <c:v>0.05</c:v>
                </c:pt>
                <c:pt idx="3">
                  <c:v>3.0000000000000002E-2</c:v>
                </c:pt>
                <c:pt idx="4">
                  <c:v>2.0000000000000011E-2</c:v>
                </c:pt>
              </c:numCache>
            </c:numRef>
          </c:val>
        </c:ser>
        <c:axId val="64613760"/>
        <c:axId val="63898752"/>
      </c:barChart>
      <c:catAx>
        <c:axId val="64613760"/>
        <c:scaling>
          <c:orientation val="maxMin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lang="fa-IR" sz="1200" b="1" baseline="0">
                <a:latin typeface="Cambria" pitchFamily="18" charset="0"/>
              </a:defRPr>
            </a:pPr>
            <a:endParaRPr lang="en-US"/>
          </a:p>
        </c:txPr>
        <c:crossAx val="63898752"/>
        <c:crosses val="autoZero"/>
        <c:auto val="1"/>
        <c:lblAlgn val="ctr"/>
        <c:lblOffset val="100"/>
      </c:catAx>
      <c:valAx>
        <c:axId val="63898752"/>
        <c:scaling>
          <c:orientation val="minMax"/>
        </c:scaling>
        <c:axPos val="r"/>
        <c:majorGridlines/>
        <c:numFmt formatCode="0%" sourceLinked="0"/>
        <c:tickLblPos val="nextTo"/>
        <c:txPr>
          <a:bodyPr/>
          <a:lstStyle/>
          <a:p>
            <a:pPr>
              <a:defRPr lang="fa-IR" sz="1000" b="1"/>
            </a:pPr>
            <a:endParaRPr lang="en-US"/>
          </a:p>
        </c:txPr>
        <c:crossAx val="64613760"/>
        <c:crosses val="autoZero"/>
        <c:crossBetween val="between"/>
      </c:valAx>
    </c:plotArea>
    <c:plotVisOnly val="1"/>
  </c:chart>
  <c:txPr>
    <a:bodyPr/>
    <a:lstStyle/>
    <a:p>
      <a:pPr>
        <a:defRPr sz="700" baseline="0">
          <a:cs typeface="B Nazanin" pitchFamily="2" charset="-78"/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3.3461220032059751E-2"/>
          <c:y val="1.9424188679027583E-2"/>
          <c:w val="0.90877739611407904"/>
          <c:h val="0.77718040707474434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rgbClr val="800000"/>
              </a:solidFill>
            </c:spPr>
          </c:dPt>
          <c:dPt>
            <c:idx val="1"/>
            <c:spPr>
              <a:solidFill>
                <a:srgbClr val="800000"/>
              </a:solidFill>
            </c:spPr>
          </c:dPt>
          <c:dPt>
            <c:idx val="2"/>
            <c:spPr>
              <a:solidFill>
                <a:srgbClr val="800000"/>
              </a:solidFill>
            </c:spPr>
          </c:dPt>
          <c:dPt>
            <c:idx val="3"/>
            <c:spPr>
              <a:solidFill>
                <a:srgbClr val="800000"/>
              </a:solidFill>
            </c:spPr>
          </c:dPt>
          <c:dPt>
            <c:idx val="4"/>
            <c:spPr>
              <a:solidFill>
                <a:srgbClr val="800000"/>
              </a:solidFill>
            </c:spPr>
          </c:dPt>
          <c:dPt>
            <c:idx val="5"/>
            <c:spPr>
              <a:solidFill>
                <a:srgbClr val="990000"/>
              </a:solidFill>
            </c:spPr>
          </c:dPt>
          <c:dPt>
            <c:idx val="6"/>
            <c:spPr>
              <a:solidFill>
                <a:srgbClr val="990000"/>
              </a:solidFill>
            </c:spPr>
          </c:dPt>
          <c:dPt>
            <c:idx val="7"/>
            <c:spPr>
              <a:solidFill>
                <a:srgbClr val="953735"/>
              </a:solidFill>
            </c:spPr>
          </c:dPt>
          <c:dPt>
            <c:idx val="8"/>
            <c:spPr>
              <a:solidFill>
                <a:srgbClr val="BD4643"/>
              </a:solidFill>
            </c:spPr>
          </c:dPt>
          <c:dPt>
            <c:idx val="9"/>
            <c:spPr>
              <a:solidFill>
                <a:srgbClr val="BD4643"/>
              </a:solidFill>
            </c:spPr>
          </c:dPt>
          <c:dLbls>
            <c:dLbl>
              <c:idx val="13"/>
              <c:spPr>
                <a:noFill/>
                <a:ln>
                  <a:noFill/>
                </a:ln>
              </c:spPr>
              <c:txPr>
                <a:bodyPr rot="0"/>
                <a:lstStyle/>
                <a:p>
                  <a:pPr>
                    <a:defRPr lang="fa-IR" sz="1000" baseline="0">
                      <a:latin typeface="Cambria" pitchFamily="18" charset="0"/>
                    </a:defRPr>
                  </a:pPr>
                  <a:endParaRPr lang="en-US"/>
                </a:p>
              </c:txPr>
            </c:dLbl>
            <c:txPr>
              <a:bodyPr rot="0"/>
              <a:lstStyle/>
              <a:p>
                <a:pPr>
                  <a:defRPr lang="fa-IR" sz="1000" baseline="0">
                    <a:latin typeface="Cambria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Sheet1!$A$4:$J$4</c:f>
              <c:strCache>
                <c:ptCount val="10"/>
                <c:pt idx="0">
                  <c:v>زنان و زايمان</c:v>
                </c:pt>
                <c:pt idx="1">
                  <c:v>دندان پزشكي</c:v>
                </c:pt>
                <c:pt idx="2">
                  <c:v>پزشك عمومي</c:v>
                </c:pt>
                <c:pt idx="3">
                  <c:v>مسئول فني</c:v>
                </c:pt>
                <c:pt idx="4">
                  <c:v>ارتوپدي</c:v>
                </c:pt>
                <c:pt idx="5">
                  <c:v>جراحي عمومي</c:v>
                </c:pt>
                <c:pt idx="6">
                  <c:v>حرف وابسته</c:v>
                </c:pt>
                <c:pt idx="7">
                  <c:v>ENT</c:v>
                </c:pt>
                <c:pt idx="8">
                  <c:v>چشم </c:v>
                </c:pt>
                <c:pt idx="9">
                  <c:v>داخلي</c:v>
                </c:pt>
              </c:strCache>
            </c:strRef>
          </c:cat>
          <c:val>
            <c:numRef>
              <c:f>Sheet1!$A$5:$J$5</c:f>
              <c:numCache>
                <c:formatCode>0%</c:formatCode>
                <c:ptCount val="10"/>
                <c:pt idx="0">
                  <c:v>0.14000000000000001</c:v>
                </c:pt>
                <c:pt idx="1">
                  <c:v>0.13</c:v>
                </c:pt>
                <c:pt idx="2">
                  <c:v>0.11</c:v>
                </c:pt>
                <c:pt idx="3">
                  <c:v>9.0000000000000024E-2</c:v>
                </c:pt>
                <c:pt idx="4">
                  <c:v>8.0000000000000043E-2</c:v>
                </c:pt>
                <c:pt idx="5">
                  <c:v>7.0000000000000021E-2</c:v>
                </c:pt>
                <c:pt idx="6">
                  <c:v>7.0000000000000021E-2</c:v>
                </c:pt>
                <c:pt idx="7">
                  <c:v>4.0000000000000022E-2</c:v>
                </c:pt>
                <c:pt idx="8">
                  <c:v>3.0000000000000002E-2</c:v>
                </c:pt>
                <c:pt idx="9">
                  <c:v>3.0000000000000002E-2</c:v>
                </c:pt>
              </c:numCache>
            </c:numRef>
          </c:val>
        </c:ser>
        <c:axId val="63939712"/>
        <c:axId val="63941248"/>
      </c:barChart>
      <c:catAx>
        <c:axId val="63939712"/>
        <c:scaling>
          <c:orientation val="maxMin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lang="fa-IR" sz="800" baseline="0">
                <a:latin typeface="Cambria" pitchFamily="18" charset="0"/>
              </a:defRPr>
            </a:pPr>
            <a:endParaRPr lang="en-US"/>
          </a:p>
        </c:txPr>
        <c:crossAx val="63941248"/>
        <c:crosses val="autoZero"/>
        <c:auto val="1"/>
        <c:lblAlgn val="ctr"/>
        <c:lblOffset val="100"/>
      </c:catAx>
      <c:valAx>
        <c:axId val="63941248"/>
        <c:scaling>
          <c:orientation val="minMax"/>
        </c:scaling>
        <c:axPos val="r"/>
        <c:majorGridlines/>
        <c:numFmt formatCode="0%" sourceLinked="0"/>
        <c:tickLblPos val="nextTo"/>
        <c:txPr>
          <a:bodyPr/>
          <a:lstStyle/>
          <a:p>
            <a:pPr>
              <a:defRPr lang="fa-IR" sz="1000"/>
            </a:pPr>
            <a:endParaRPr lang="en-US"/>
          </a:p>
        </c:txPr>
        <c:crossAx val="63939712"/>
        <c:crosses val="autoZero"/>
        <c:crossBetween val="between"/>
      </c:valAx>
    </c:plotArea>
    <c:plotVisOnly val="1"/>
  </c:chart>
  <c:txPr>
    <a:bodyPr/>
    <a:lstStyle/>
    <a:p>
      <a:pPr>
        <a:defRPr sz="700" b="1" i="0" baseline="0">
          <a:cs typeface="B Nazanin" pitchFamily="2" charset="-78"/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3.3461220032059751E-2"/>
          <c:y val="1.94241886790276E-2"/>
          <c:w val="0.92667448783667161"/>
          <c:h val="0.77488945715671498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4"/>
            <c:spPr>
              <a:solidFill>
                <a:srgbClr val="4C7FBC"/>
              </a:solidFill>
            </c:spPr>
          </c:dPt>
          <c:dPt>
            <c:idx val="5"/>
            <c:spPr>
              <a:solidFill>
                <a:srgbClr val="5585BF"/>
              </a:solidFill>
            </c:spPr>
          </c:dPt>
          <c:dLbls>
            <c:dLbl>
              <c:idx val="13"/>
              <c:spPr>
                <a:noFill/>
                <a:ln>
                  <a:noFill/>
                </a:ln>
              </c:spPr>
              <c:txPr>
                <a:bodyPr rot="0"/>
                <a:lstStyle/>
                <a:p>
                  <a:pPr>
                    <a:defRPr lang="fa-IR" sz="1000" baseline="0">
                      <a:latin typeface="Cambria" pitchFamily="18" charset="0"/>
                    </a:defRPr>
                  </a:pPr>
                  <a:endParaRPr lang="en-US"/>
                </a:p>
              </c:txPr>
            </c:dLbl>
            <c:txPr>
              <a:bodyPr rot="0"/>
              <a:lstStyle/>
              <a:p>
                <a:pPr>
                  <a:defRPr lang="fa-IR" sz="1000" baseline="0">
                    <a:latin typeface="Cambria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Sheet1!$A$4:$H$4</c:f>
              <c:strCache>
                <c:ptCount val="8"/>
                <c:pt idx="0">
                  <c:v>برائت</c:v>
                </c:pt>
                <c:pt idx="1">
                  <c:v>بندالف</c:v>
                </c:pt>
                <c:pt idx="2">
                  <c:v>بند ب</c:v>
                </c:pt>
                <c:pt idx="3">
                  <c:v>بند ج</c:v>
                </c:pt>
                <c:pt idx="4">
                  <c:v>بند د</c:v>
                </c:pt>
                <c:pt idx="5">
                  <c:v>بند ه</c:v>
                </c:pt>
                <c:pt idx="6">
                  <c:v>بند و</c:v>
                </c:pt>
                <c:pt idx="7">
                  <c:v>بند ز</c:v>
                </c:pt>
              </c:strCache>
            </c:strRef>
          </c:cat>
          <c:val>
            <c:numRef>
              <c:f>Sheet1!$A$5:$H$5</c:f>
              <c:numCache>
                <c:formatCode>0%</c:formatCode>
                <c:ptCount val="8"/>
                <c:pt idx="0">
                  <c:v>0.52</c:v>
                </c:pt>
                <c:pt idx="1">
                  <c:v>8.0000000000000043E-2</c:v>
                </c:pt>
                <c:pt idx="2">
                  <c:v>0.21000000000000021</c:v>
                </c:pt>
                <c:pt idx="3">
                  <c:v>0.1</c:v>
                </c:pt>
                <c:pt idx="4">
                  <c:v>8.0000000000000043E-2</c:v>
                </c:pt>
                <c:pt idx="5" formatCode="0.0%">
                  <c:v>8.0000000000000227E-3</c:v>
                </c:pt>
                <c:pt idx="6" formatCode="0.0%">
                  <c:v>2.0000000000000052E-3</c:v>
                </c:pt>
                <c:pt idx="7" formatCode="0.0%">
                  <c:v>1.0000000000000028E-3</c:v>
                </c:pt>
              </c:numCache>
            </c:numRef>
          </c:val>
        </c:ser>
        <c:axId val="64767104"/>
        <c:axId val="64768640"/>
      </c:barChart>
      <c:catAx>
        <c:axId val="64767104"/>
        <c:scaling>
          <c:orientation val="maxMin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lang="fa-IR" sz="1100" baseline="0">
                <a:latin typeface="Cambria" pitchFamily="18" charset="0"/>
              </a:defRPr>
            </a:pPr>
            <a:endParaRPr lang="en-US"/>
          </a:p>
        </c:txPr>
        <c:crossAx val="64768640"/>
        <c:crosses val="autoZero"/>
        <c:auto val="1"/>
        <c:lblAlgn val="ctr"/>
        <c:lblOffset val="100"/>
      </c:catAx>
      <c:valAx>
        <c:axId val="64768640"/>
        <c:scaling>
          <c:orientation val="minMax"/>
        </c:scaling>
        <c:axPos val="r"/>
        <c:majorGridlines/>
        <c:numFmt formatCode="0%" sourceLinked="0"/>
        <c:tickLblPos val="nextTo"/>
        <c:txPr>
          <a:bodyPr/>
          <a:lstStyle/>
          <a:p>
            <a:pPr>
              <a:defRPr lang="fa-IR" sz="1000"/>
            </a:pPr>
            <a:endParaRPr lang="en-US"/>
          </a:p>
        </c:txPr>
        <c:crossAx val="64767104"/>
        <c:crosses val="autoZero"/>
        <c:crossBetween val="between"/>
      </c:valAx>
    </c:plotArea>
    <c:plotVisOnly val="1"/>
  </c:chart>
  <c:txPr>
    <a:bodyPr/>
    <a:lstStyle/>
    <a:p>
      <a:pPr>
        <a:defRPr sz="700" b="1" i="0" baseline="0">
          <a:cs typeface="B Nazanin" pitchFamily="2" charset="-78"/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3.8241286578799723E-2"/>
          <c:y val="2.1795580637166131E-2"/>
          <c:w val="0.94007458600049165"/>
          <c:h val="0.63877498363552321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4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6"/>
            <c:spPr>
              <a:solidFill>
                <a:srgbClr val="0070C0"/>
              </a:solidFill>
            </c:spPr>
          </c:dPt>
          <c:dPt>
            <c:idx val="7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8"/>
            <c:spPr>
              <a:solidFill>
                <a:srgbClr val="FF9D9B"/>
              </a:solidFill>
            </c:spPr>
          </c:dPt>
          <c:dPt>
            <c:idx val="9"/>
            <c:spPr>
              <a:solidFill>
                <a:srgbClr val="FF7C79"/>
              </a:solidFill>
            </c:spPr>
          </c:dPt>
          <c:dPt>
            <c:idx val="10"/>
            <c:spPr>
              <a:solidFill>
                <a:srgbClr val="FF7C79"/>
              </a:solidFill>
            </c:spPr>
          </c:dPt>
          <c:dPt>
            <c:idx val="11"/>
            <c:spPr>
              <a:solidFill>
                <a:srgbClr val="FF7C79"/>
              </a:solidFill>
            </c:spPr>
          </c:dPt>
          <c:dPt>
            <c:idx val="12"/>
            <c:spPr>
              <a:solidFill>
                <a:srgbClr val="FF7C79"/>
              </a:solidFill>
            </c:spPr>
          </c:dPt>
          <c:dPt>
            <c:idx val="13"/>
            <c:spPr>
              <a:solidFill>
                <a:srgbClr val="ED5C4D"/>
              </a:solidFill>
            </c:spPr>
          </c:dPt>
          <c:dPt>
            <c:idx val="14"/>
            <c:spPr>
              <a:solidFill>
                <a:srgbClr val="ED5C4D"/>
              </a:solidFill>
            </c:spPr>
          </c:dPt>
          <c:dPt>
            <c:idx val="15"/>
            <c:spPr>
              <a:solidFill>
                <a:srgbClr val="ED5C4D"/>
              </a:solidFill>
            </c:spPr>
          </c:dPt>
          <c:dPt>
            <c:idx val="16"/>
            <c:spPr>
              <a:solidFill>
                <a:srgbClr val="F64D40"/>
              </a:solidFill>
            </c:spPr>
          </c:dPt>
          <c:dPt>
            <c:idx val="17"/>
            <c:spPr>
              <a:solidFill>
                <a:srgbClr val="F64D40"/>
              </a:solidFill>
            </c:spPr>
          </c:dPt>
          <c:dPt>
            <c:idx val="18"/>
            <c:spPr>
              <a:solidFill>
                <a:srgbClr val="F64D40"/>
              </a:solidFill>
            </c:spPr>
          </c:dPt>
          <c:dPt>
            <c:idx val="19"/>
            <c:spPr>
              <a:solidFill>
                <a:srgbClr val="F6403C"/>
              </a:solidFill>
            </c:spPr>
          </c:dPt>
          <c:dPt>
            <c:idx val="20"/>
            <c:spPr>
              <a:solidFill>
                <a:srgbClr val="F6403C"/>
              </a:solidFill>
            </c:spPr>
          </c:dPt>
          <c:dPt>
            <c:idx val="21"/>
            <c:spPr>
              <a:solidFill>
                <a:srgbClr val="E93825"/>
              </a:solidFill>
            </c:spPr>
          </c:dPt>
          <c:dPt>
            <c:idx val="22"/>
            <c:spPr>
              <a:solidFill>
                <a:srgbClr val="E93825"/>
              </a:solidFill>
            </c:spPr>
          </c:dPt>
          <c:dPt>
            <c:idx val="23"/>
            <c:spPr>
              <a:solidFill>
                <a:srgbClr val="E93825"/>
              </a:solidFill>
            </c:spPr>
          </c:dPt>
          <c:dPt>
            <c:idx val="24"/>
            <c:spPr>
              <a:solidFill>
                <a:srgbClr val="E93825"/>
              </a:solidFill>
            </c:spPr>
          </c:dPt>
          <c:dPt>
            <c:idx val="25"/>
            <c:spPr>
              <a:solidFill>
                <a:srgbClr val="CC0000"/>
              </a:solidFill>
            </c:spPr>
          </c:dPt>
          <c:dPt>
            <c:idx val="26"/>
            <c:spPr>
              <a:solidFill>
                <a:srgbClr val="CC0000"/>
              </a:solidFill>
            </c:spPr>
          </c:dPt>
          <c:dPt>
            <c:idx val="27"/>
            <c:spPr>
              <a:solidFill>
                <a:srgbClr val="CC0000"/>
              </a:solidFill>
            </c:spPr>
          </c:dPt>
          <c:dPt>
            <c:idx val="28"/>
            <c:spPr>
              <a:solidFill>
                <a:srgbClr val="CC0000"/>
              </a:solidFill>
            </c:spPr>
          </c:dPt>
          <c:dPt>
            <c:idx val="29"/>
            <c:spPr>
              <a:solidFill>
                <a:srgbClr val="CC0000"/>
              </a:solidFill>
            </c:spPr>
          </c:dPt>
          <c:dPt>
            <c:idx val="30"/>
            <c:spPr>
              <a:solidFill>
                <a:srgbClr val="990000"/>
              </a:solidFill>
            </c:spPr>
          </c:dPt>
          <c:dPt>
            <c:idx val="31"/>
            <c:spPr>
              <a:solidFill>
                <a:srgbClr val="990000"/>
              </a:solidFill>
            </c:spPr>
          </c:dPt>
          <c:dLbls>
            <c:txPr>
              <a:bodyPr rot="0"/>
              <a:lstStyle/>
              <a:p>
                <a:pPr>
                  <a:defRPr lang="fa-IR" sz="600">
                    <a:cs typeface="B Nazanin" pitchFamily="2" charset="-78"/>
                  </a:defRPr>
                </a:pPr>
                <a:endParaRPr lang="en-US"/>
              </a:p>
            </c:txPr>
            <c:showVal val="1"/>
          </c:dLbls>
          <c:cat>
            <c:strRef>
              <c:f>Sheet1!$A$4:$AF$4</c:f>
              <c:strCache>
                <c:ptCount val="32"/>
                <c:pt idx="0">
                  <c:v>تهران</c:v>
                </c:pt>
                <c:pt idx="1">
                  <c:v>مازندران</c:v>
                </c:pt>
                <c:pt idx="2">
                  <c:v>اصفهان</c:v>
                </c:pt>
                <c:pt idx="3">
                  <c:v>يزد</c:v>
                </c:pt>
                <c:pt idx="4">
                  <c:v>فارس </c:v>
                </c:pt>
                <c:pt idx="5">
                  <c:v>سمنان</c:v>
                </c:pt>
                <c:pt idx="6">
                  <c:v>متوسط كشوري</c:v>
                </c:pt>
                <c:pt idx="7">
                  <c:v>آذربايجان شرقي</c:v>
                </c:pt>
                <c:pt idx="8">
                  <c:v>گيلان</c:v>
                </c:pt>
                <c:pt idx="9">
                  <c:v>البرز</c:v>
                </c:pt>
                <c:pt idx="10">
                  <c:v>خرسان رضوي</c:v>
                </c:pt>
                <c:pt idx="11">
                  <c:v>قم</c:v>
                </c:pt>
                <c:pt idx="12">
                  <c:v>ايلام</c:v>
                </c:pt>
                <c:pt idx="13">
                  <c:v>اردبيل</c:v>
                </c:pt>
                <c:pt idx="14">
                  <c:v>كهگيلويه و بويراحمد</c:v>
                </c:pt>
                <c:pt idx="15">
                  <c:v>قزوين</c:v>
                </c:pt>
                <c:pt idx="16">
                  <c:v>مركزي</c:v>
                </c:pt>
                <c:pt idx="17">
                  <c:v>گلستان</c:v>
                </c:pt>
                <c:pt idx="18">
                  <c:v>كرمان</c:v>
                </c:pt>
                <c:pt idx="19">
                  <c:v>كرمانشاه</c:v>
                </c:pt>
                <c:pt idx="20">
                  <c:v>چهارمحال و بختياري</c:v>
                </c:pt>
                <c:pt idx="21">
                  <c:v>خوزستان</c:v>
                </c:pt>
                <c:pt idx="22">
                  <c:v>همدان</c:v>
                </c:pt>
                <c:pt idx="23">
                  <c:v>بوشهر</c:v>
                </c:pt>
                <c:pt idx="24">
                  <c:v>زنجان</c:v>
                </c:pt>
                <c:pt idx="25">
                  <c:v>خراسان جنوبي</c:v>
                </c:pt>
                <c:pt idx="26">
                  <c:v>آذربايجان غربي</c:v>
                </c:pt>
                <c:pt idx="27">
                  <c:v>لرستان</c:v>
                </c:pt>
                <c:pt idx="28">
                  <c:v>كردستان</c:v>
                </c:pt>
                <c:pt idx="29">
                  <c:v>خراسان شمالي </c:v>
                </c:pt>
                <c:pt idx="30">
                  <c:v>هرمزگان</c:v>
                </c:pt>
                <c:pt idx="31">
                  <c:v>سيستان و بلوچستان</c:v>
                </c:pt>
              </c:strCache>
            </c:strRef>
          </c:cat>
          <c:val>
            <c:numRef>
              <c:f>Sheet1!$A$5:$AF$5</c:f>
              <c:numCache>
                <c:formatCode>0.00</c:formatCode>
                <c:ptCount val="32"/>
                <c:pt idx="0">
                  <c:v>6.05</c:v>
                </c:pt>
                <c:pt idx="1">
                  <c:v>3.4499999999999997</c:v>
                </c:pt>
                <c:pt idx="2">
                  <c:v>3.4499999999999997</c:v>
                </c:pt>
                <c:pt idx="3">
                  <c:v>3.25</c:v>
                </c:pt>
                <c:pt idx="4">
                  <c:v>3.22</c:v>
                </c:pt>
                <c:pt idx="5">
                  <c:v>3.15</c:v>
                </c:pt>
                <c:pt idx="6">
                  <c:v>3.1</c:v>
                </c:pt>
                <c:pt idx="7">
                  <c:v>3.03</c:v>
                </c:pt>
                <c:pt idx="8" formatCode="0">
                  <c:v>3</c:v>
                </c:pt>
                <c:pt idx="9">
                  <c:v>2.98</c:v>
                </c:pt>
                <c:pt idx="10">
                  <c:v>2.8499999999999988</c:v>
                </c:pt>
                <c:pt idx="11">
                  <c:v>2.7</c:v>
                </c:pt>
                <c:pt idx="12">
                  <c:v>2.65</c:v>
                </c:pt>
                <c:pt idx="13">
                  <c:v>2.65</c:v>
                </c:pt>
                <c:pt idx="14">
                  <c:v>2.5099999999999998</c:v>
                </c:pt>
                <c:pt idx="15">
                  <c:v>2.44</c:v>
                </c:pt>
                <c:pt idx="16">
                  <c:v>2.4299999999999997</c:v>
                </c:pt>
                <c:pt idx="17">
                  <c:v>2.36</c:v>
                </c:pt>
                <c:pt idx="18">
                  <c:v>2.25</c:v>
                </c:pt>
                <c:pt idx="19">
                  <c:v>2.23</c:v>
                </c:pt>
                <c:pt idx="20">
                  <c:v>2.23</c:v>
                </c:pt>
                <c:pt idx="21">
                  <c:v>2.21</c:v>
                </c:pt>
                <c:pt idx="22">
                  <c:v>2.13</c:v>
                </c:pt>
                <c:pt idx="23">
                  <c:v>2.11</c:v>
                </c:pt>
                <c:pt idx="24" formatCode="0">
                  <c:v>2</c:v>
                </c:pt>
                <c:pt idx="25">
                  <c:v>1.9000000000000001</c:v>
                </c:pt>
                <c:pt idx="26">
                  <c:v>1.85</c:v>
                </c:pt>
                <c:pt idx="27">
                  <c:v>1.82</c:v>
                </c:pt>
                <c:pt idx="28">
                  <c:v>1.78</c:v>
                </c:pt>
                <c:pt idx="29">
                  <c:v>1.7</c:v>
                </c:pt>
                <c:pt idx="30">
                  <c:v>1.41</c:v>
                </c:pt>
                <c:pt idx="31">
                  <c:v>1.22</c:v>
                </c:pt>
              </c:numCache>
            </c:numRef>
          </c:val>
        </c:ser>
        <c:axId val="64918272"/>
        <c:axId val="64919808"/>
      </c:barChart>
      <c:catAx>
        <c:axId val="64918272"/>
        <c:scaling>
          <c:orientation val="maxMin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 lang="fa-IR" sz="600" baseline="0">
                <a:cs typeface="B Nazanin" pitchFamily="2" charset="-78"/>
              </a:defRPr>
            </a:pPr>
            <a:endParaRPr lang="en-US"/>
          </a:p>
        </c:txPr>
        <c:crossAx val="64919808"/>
        <c:crosses val="autoZero"/>
        <c:auto val="1"/>
        <c:lblAlgn val="ctr"/>
        <c:lblOffset val="100"/>
      </c:catAx>
      <c:valAx>
        <c:axId val="64919808"/>
        <c:scaling>
          <c:orientation val="minMax"/>
        </c:scaling>
        <c:axPos val="r"/>
        <c:majorGridlines/>
        <c:numFmt formatCode="#,##0" sourceLinked="0"/>
        <c:tickLblPos val="nextTo"/>
        <c:txPr>
          <a:bodyPr/>
          <a:lstStyle/>
          <a:p>
            <a:pPr>
              <a:defRPr lang="fa-IR"/>
            </a:pPr>
            <a:endParaRPr lang="en-US"/>
          </a:p>
        </c:txPr>
        <c:crossAx val="64918272"/>
        <c:crosses val="autoZero"/>
        <c:crossBetween val="between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6.923682140047209E-2"/>
          <c:y val="2.8252345680405681E-2"/>
          <c:w val="0.87292825896762904"/>
          <c:h val="0.73285940401891936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rgbClr val="800000"/>
              </a:solidFill>
            </c:spPr>
          </c:dPt>
          <c:dPt>
            <c:idx val="1"/>
            <c:spPr>
              <a:solidFill>
                <a:srgbClr val="800000"/>
              </a:solidFill>
            </c:spPr>
          </c:dPt>
          <c:dPt>
            <c:idx val="2"/>
            <c:spPr>
              <a:solidFill>
                <a:srgbClr val="800000"/>
              </a:solidFill>
            </c:spPr>
          </c:dPt>
          <c:dPt>
            <c:idx val="3"/>
            <c:spPr>
              <a:solidFill>
                <a:srgbClr val="800000"/>
              </a:solidFill>
            </c:spPr>
          </c:dPt>
          <c:dPt>
            <c:idx val="4"/>
            <c:spPr>
              <a:solidFill>
                <a:srgbClr val="800000"/>
              </a:solidFill>
            </c:spPr>
          </c:dPt>
          <c:dPt>
            <c:idx val="5"/>
            <c:spPr>
              <a:solidFill>
                <a:srgbClr val="990000"/>
              </a:solidFill>
            </c:spPr>
          </c:dPt>
          <c:dPt>
            <c:idx val="6"/>
            <c:spPr>
              <a:solidFill>
                <a:srgbClr val="990000"/>
              </a:solidFill>
            </c:spPr>
          </c:dPt>
          <c:dPt>
            <c:idx val="7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9"/>
            <c:spPr>
              <a:solidFill>
                <a:srgbClr val="B3423F"/>
              </a:solidFill>
            </c:spPr>
          </c:dPt>
          <c:dPt>
            <c:idx val="10"/>
            <c:spPr>
              <a:solidFill>
                <a:srgbClr val="C25552"/>
              </a:solidFill>
            </c:spPr>
          </c:dPt>
          <c:dPt>
            <c:idx val="11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2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3"/>
            <c:spPr>
              <a:solidFill>
                <a:schemeClr val="accent2">
                  <a:lumMod val="60000"/>
                  <a:lumOff val="40000"/>
                  <a:alpha val="59000"/>
                </a:schemeClr>
              </a:solidFill>
            </c:spPr>
          </c:dPt>
          <c:dPt>
            <c:idx val="14"/>
            <c:spPr>
              <a:solidFill>
                <a:srgbClr val="0070C0"/>
              </a:solidFill>
            </c:spPr>
          </c:dPt>
          <c:dPt>
            <c:idx val="15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16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7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8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9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3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4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5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6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8"/>
            <c:spPr>
              <a:solidFill>
                <a:srgbClr val="678034"/>
              </a:solidFill>
            </c:spPr>
          </c:dPt>
          <c:dPt>
            <c:idx val="29"/>
            <c:spPr>
              <a:solidFill>
                <a:srgbClr val="5D7430"/>
              </a:solidFill>
            </c:spPr>
          </c:dPt>
          <c:dPt>
            <c:idx val="30"/>
            <c:spPr>
              <a:solidFill>
                <a:srgbClr val="425222"/>
              </a:solidFill>
            </c:spPr>
          </c:dPt>
          <c:dPt>
            <c:idx val="31"/>
            <c:spPr>
              <a:solidFill>
                <a:srgbClr val="425222"/>
              </a:solidFill>
            </c:spPr>
          </c:dPt>
          <c:dLbls>
            <c:txPr>
              <a:bodyPr rot="0"/>
              <a:lstStyle/>
              <a:p>
                <a:pPr>
                  <a:defRPr lang="fa-IR" sz="500"/>
                </a:pPr>
                <a:endParaRPr lang="en-US"/>
              </a:p>
            </c:txPr>
            <c:showVal val="1"/>
          </c:dLbls>
          <c:cat>
            <c:strRef>
              <c:f>Sheet1!$A$4:$AF$4</c:f>
              <c:strCache>
                <c:ptCount val="32"/>
                <c:pt idx="0">
                  <c:v>ايلام</c:v>
                </c:pt>
                <c:pt idx="1">
                  <c:v>كهگلويه و بويراحمد</c:v>
                </c:pt>
                <c:pt idx="2">
                  <c:v>قم</c:v>
                </c:pt>
                <c:pt idx="3">
                  <c:v>تهران</c:v>
                </c:pt>
                <c:pt idx="4">
                  <c:v>گيلان</c:v>
                </c:pt>
                <c:pt idx="5">
                  <c:v>آذربايجان شرقي</c:v>
                </c:pt>
                <c:pt idx="6">
                  <c:v>آذربايجان غربي</c:v>
                </c:pt>
                <c:pt idx="7">
                  <c:v>مازندران</c:v>
                </c:pt>
                <c:pt idx="8">
                  <c:v>لرستان</c:v>
                </c:pt>
                <c:pt idx="9">
                  <c:v>خراسان رضوي</c:v>
                </c:pt>
                <c:pt idx="10">
                  <c:v>بوشهر</c:v>
                </c:pt>
                <c:pt idx="11">
                  <c:v>كرمانشاه</c:v>
                </c:pt>
                <c:pt idx="12">
                  <c:v>كردستان</c:v>
                </c:pt>
                <c:pt idx="13">
                  <c:v>اصفهان</c:v>
                </c:pt>
                <c:pt idx="14">
                  <c:v>متوسط كشوري</c:v>
                </c:pt>
                <c:pt idx="15">
                  <c:v>هرمزگان</c:v>
                </c:pt>
                <c:pt idx="16">
                  <c:v>مركزي</c:v>
                </c:pt>
                <c:pt idx="17">
                  <c:v>خراسان جنوبي</c:v>
                </c:pt>
                <c:pt idx="18">
                  <c:v>زنجان</c:v>
                </c:pt>
                <c:pt idx="19">
                  <c:v>گلستان</c:v>
                </c:pt>
                <c:pt idx="20">
                  <c:v>خراسان شمالي</c:v>
                </c:pt>
                <c:pt idx="21">
                  <c:v>اردبيل</c:v>
                </c:pt>
                <c:pt idx="22">
                  <c:v>خوزستان</c:v>
                </c:pt>
                <c:pt idx="23">
                  <c:v>البرز</c:v>
                </c:pt>
                <c:pt idx="24">
                  <c:v>كرمان</c:v>
                </c:pt>
                <c:pt idx="25">
                  <c:v>سمنان</c:v>
                </c:pt>
                <c:pt idx="26">
                  <c:v>فارس</c:v>
                </c:pt>
                <c:pt idx="27">
                  <c:v>يزد</c:v>
                </c:pt>
                <c:pt idx="28">
                  <c:v>قزوين</c:v>
                </c:pt>
                <c:pt idx="29">
                  <c:v>همدان</c:v>
                </c:pt>
                <c:pt idx="30">
                  <c:v>سيستان وبلوچستان</c:v>
                </c:pt>
                <c:pt idx="31">
                  <c:v>چهارمحال و بختياري</c:v>
                </c:pt>
              </c:strCache>
            </c:strRef>
          </c:cat>
          <c:val>
            <c:numRef>
              <c:f>Sheet1!$A$5:$AF$5</c:f>
              <c:numCache>
                <c:formatCode>0.00</c:formatCode>
                <c:ptCount val="32"/>
                <c:pt idx="0">
                  <c:v>1.43</c:v>
                </c:pt>
                <c:pt idx="1">
                  <c:v>1.42</c:v>
                </c:pt>
                <c:pt idx="2">
                  <c:v>1.02</c:v>
                </c:pt>
                <c:pt idx="3">
                  <c:v>0.87000000000000122</c:v>
                </c:pt>
                <c:pt idx="4">
                  <c:v>0.8</c:v>
                </c:pt>
                <c:pt idx="5">
                  <c:v>0.8</c:v>
                </c:pt>
                <c:pt idx="6">
                  <c:v>0.76000000000000134</c:v>
                </c:pt>
                <c:pt idx="7">
                  <c:v>0.76000000000000134</c:v>
                </c:pt>
                <c:pt idx="8">
                  <c:v>0.73000000000000065</c:v>
                </c:pt>
                <c:pt idx="9">
                  <c:v>0.70000000000000062</c:v>
                </c:pt>
                <c:pt idx="10">
                  <c:v>0.68</c:v>
                </c:pt>
                <c:pt idx="11">
                  <c:v>0.66000000000000159</c:v>
                </c:pt>
                <c:pt idx="12">
                  <c:v>0.66000000000000159</c:v>
                </c:pt>
                <c:pt idx="13">
                  <c:v>0.63000000000000134</c:v>
                </c:pt>
                <c:pt idx="14">
                  <c:v>0.62000000000000122</c:v>
                </c:pt>
                <c:pt idx="15">
                  <c:v>0.59</c:v>
                </c:pt>
                <c:pt idx="16">
                  <c:v>0.56999999999999995</c:v>
                </c:pt>
                <c:pt idx="17">
                  <c:v>0.56000000000000005</c:v>
                </c:pt>
                <c:pt idx="18">
                  <c:v>0.54</c:v>
                </c:pt>
                <c:pt idx="19">
                  <c:v>0.52</c:v>
                </c:pt>
                <c:pt idx="20">
                  <c:v>0.51</c:v>
                </c:pt>
                <c:pt idx="21">
                  <c:v>0.45</c:v>
                </c:pt>
                <c:pt idx="22">
                  <c:v>0.44</c:v>
                </c:pt>
                <c:pt idx="23">
                  <c:v>0.43000000000000038</c:v>
                </c:pt>
                <c:pt idx="24">
                  <c:v>0.42000000000000032</c:v>
                </c:pt>
                <c:pt idx="25">
                  <c:v>0.38000000000000067</c:v>
                </c:pt>
                <c:pt idx="26">
                  <c:v>0.36000000000000032</c:v>
                </c:pt>
                <c:pt idx="27">
                  <c:v>0.32000000000000067</c:v>
                </c:pt>
                <c:pt idx="28">
                  <c:v>0.26</c:v>
                </c:pt>
                <c:pt idx="29">
                  <c:v>0.18000000000000024</c:v>
                </c:pt>
                <c:pt idx="30">
                  <c:v>0.15000000000000024</c:v>
                </c:pt>
                <c:pt idx="31">
                  <c:v>7.0000000000000021E-2</c:v>
                </c:pt>
              </c:numCache>
            </c:numRef>
          </c:val>
        </c:ser>
        <c:axId val="64979328"/>
        <c:axId val="64980864"/>
      </c:barChart>
      <c:catAx>
        <c:axId val="64979328"/>
        <c:scaling>
          <c:orientation val="maxMin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 lang="fa-IR" sz="600"/>
            </a:pPr>
            <a:endParaRPr lang="en-US"/>
          </a:p>
        </c:txPr>
        <c:crossAx val="64980864"/>
        <c:crosses val="autoZero"/>
        <c:auto val="1"/>
        <c:lblAlgn val="ctr"/>
        <c:lblOffset val="100"/>
      </c:catAx>
      <c:valAx>
        <c:axId val="64980864"/>
        <c:scaling>
          <c:orientation val="minMax"/>
        </c:scaling>
        <c:axPos val="r"/>
        <c:majorGridlines/>
        <c:numFmt formatCode="#,##0.0" sourceLinked="0"/>
        <c:tickLblPos val="nextTo"/>
        <c:txPr>
          <a:bodyPr/>
          <a:lstStyle/>
          <a:p>
            <a:pPr>
              <a:defRPr lang="fa-IR" sz="800"/>
            </a:pPr>
            <a:endParaRPr lang="en-US"/>
          </a:p>
        </c:txPr>
        <c:crossAx val="64979328"/>
        <c:crosses val="autoZero"/>
        <c:crossBetween val="between"/>
      </c:valAx>
    </c:plotArea>
    <c:plotVisOnly val="1"/>
  </c:chart>
  <c:txPr>
    <a:bodyPr/>
    <a:lstStyle/>
    <a:p>
      <a:pPr>
        <a:defRPr sz="1200" baseline="0">
          <a:cs typeface="B Nazanin" pitchFamily="2" charset="-78"/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39519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0699" y="1"/>
            <a:ext cx="2939519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B6A02-90D2-421C-B051-84E3B273E365}" type="datetimeFigureOut">
              <a:rPr lang="en-US" smtClean="0"/>
              <a:pPr/>
              <a:t>2/12/2018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7864" y="4714877"/>
            <a:ext cx="5426074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164"/>
            <a:ext cx="2939519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0699" y="9428164"/>
            <a:ext cx="2939519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04FF1-8FA8-4E28-9655-7918B9578D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6208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04FF1-8FA8-4E28-9655-7918B9578D8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51940" y="359898"/>
            <a:ext cx="802386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51940" y="1850064"/>
            <a:ext cx="802386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558E98-1C78-4E78-B685-63397C4B8216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998219" y="1413802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253607" y="1345016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354DE-AFCF-4043-B67B-51DE5D559F91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29500" y="274640"/>
            <a:ext cx="19812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8250" y="274641"/>
            <a:ext cx="602615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063E65-BBA3-49DD-8757-B2EB3F66E272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23C9D1-FFA1-4031-AD76-ADD18C0D6231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473131" y="-54"/>
            <a:ext cx="74295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3258" y="2600325"/>
            <a:ext cx="69342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93258" y="1066800"/>
            <a:ext cx="69342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387CB-9C78-4D74-9FE5-5499310944A5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0" name="Rectangle 9"/>
          <p:cNvSpPr/>
          <p:nvPr/>
        </p:nvSpPr>
        <p:spPr bwMode="invGray">
          <a:xfrm>
            <a:off x="2476500" y="0"/>
            <a:ext cx="8255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353348" y="2814656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608736" y="2745870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5524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76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19C6D5-4828-4995-B277-F59BBF25F4F1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160336"/>
            <a:ext cx="89154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05206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9530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206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E19324-772D-455E-B921-B882C3D2806A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73337-A77F-49FD-84F2-182B6EA195A8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99566" y="0"/>
            <a:ext cx="8806434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C339E9-F554-430A-ADB9-406D745FDCD5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6" name="Rectangle 5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16778"/>
            <a:ext cx="4127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5300" y="1406964"/>
            <a:ext cx="4127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95300" y="2133601"/>
            <a:ext cx="883285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5F645D-4DE2-4B15-8BB7-2909C8A753BE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7471" y="1066800"/>
            <a:ext cx="29718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23EDC-5EFB-4C83-B330-2DDDAD4F39AA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825500" y="1066800"/>
            <a:ext cx="4953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143004"/>
            <a:ext cx="47879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29785" y="954341"/>
            <a:ext cx="74295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420639" y="936786"/>
            <a:ext cx="703326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8050" y="4800600"/>
            <a:ext cx="47879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83920" y="-815922"/>
            <a:ext cx="177546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82885" y="21103"/>
            <a:ext cx="1844040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98122" y="1055077"/>
            <a:ext cx="121952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97280" y="-54"/>
            <a:ext cx="880872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55242" y="1447800"/>
            <a:ext cx="812292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879850" y="6305550"/>
            <a:ext cx="23114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47B5DAD-DA1B-4685-85D6-E22F56750402}" type="datetime8">
              <a:rPr lang="fa-IR" smtClean="0"/>
              <a:pPr/>
              <a:t>فوريه 12، 18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191250" y="6305550"/>
            <a:ext cx="31369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F2EF64E-31FD-49FE-9209-2A110D269EE5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5" name="Rectangle 14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cover dir="ru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32" y="1428738"/>
            <a:ext cx="8915400" cy="2882889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fa-IR" sz="4000" b="1" dirty="0" smtClean="0">
              <a:solidFill>
                <a:schemeClr val="accent1">
                  <a:lumMod val="75000"/>
                </a:schemeClr>
              </a:solidFill>
              <a:cs typeface="0 Esfehan Bold" pitchFamily="2" charset="-78"/>
            </a:endParaRPr>
          </a:p>
          <a:p>
            <a:pPr algn="ctr">
              <a:buNone/>
            </a:pPr>
            <a:endParaRPr lang="fa-IR" sz="4000" b="1" dirty="0" smtClean="0">
              <a:solidFill>
                <a:schemeClr val="accent1">
                  <a:lumMod val="75000"/>
                </a:schemeClr>
              </a:solidFill>
              <a:cs typeface="0 Esfehan Bold" pitchFamily="2" charset="-78"/>
            </a:endParaRPr>
          </a:p>
          <a:p>
            <a:pPr algn="ctr">
              <a:buNone/>
            </a:pPr>
            <a:endParaRPr lang="fa-IR" sz="4000" b="1" dirty="0" smtClean="0">
              <a:solidFill>
                <a:schemeClr val="accent1">
                  <a:lumMod val="75000"/>
                </a:schemeClr>
              </a:solidFill>
              <a:cs typeface="0 Esfehan Bold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</a:t>
            </a:fld>
            <a:endParaRPr lang="fa-IR"/>
          </a:p>
        </p:txBody>
      </p:sp>
      <p:pic>
        <p:nvPicPr>
          <p:cNvPr id="2" name="Picture 2" descr="C:\Documents and Settings\Entezami\Desktop\دری\8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bright="-30000"/>
          </a:blip>
          <a:srcRect/>
          <a:stretch>
            <a:fillRect/>
          </a:stretch>
        </p:blipFill>
        <p:spPr bwMode="auto">
          <a:xfrm>
            <a:off x="2121187" y="908720"/>
            <a:ext cx="6504222" cy="4199018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144688" y="980728"/>
            <a:ext cx="1224136" cy="6480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348" y="642926"/>
            <a:ext cx="8501122" cy="1428752"/>
          </a:xfrm>
        </p:spPr>
        <p:txBody>
          <a:bodyPr>
            <a:noAutofit/>
          </a:bodyPr>
          <a:lstStyle/>
          <a:p>
            <a:pPr algn="r"/>
            <a: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انجام اقدامات تشخیصی و درمانی منجر به مسئولیت قانونی نخواهد شد اگر:</a:t>
            </a:r>
            <a: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fa-IR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2199735"/>
            <a:ext cx="8915400" cy="501547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1- اعمال و اقدامات در مانی مشروع باشد.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2- با رضایت بیمار و اولیای قانونی او صورت گرفته باشد.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3-بدون تقصیر پزشکی باشد.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4- موازین علمی و فنی رعایت شده باشد.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5- نظامات دولتی رعایت شده باشد.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10</a:t>
            </a:fld>
            <a:endParaRPr lang="fa-IR"/>
          </a:p>
        </p:txBody>
      </p:sp>
      <p:pic>
        <p:nvPicPr>
          <p:cNvPr id="8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4098" name="Picture 2" descr="C:\Users\Entezami\Desktop\OldPc\Dr MOJABI\dorry\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887"/>
          <a:stretch>
            <a:fillRect/>
          </a:stretch>
        </p:blipFill>
        <p:spPr bwMode="auto">
          <a:xfrm>
            <a:off x="1095348" y="2500306"/>
            <a:ext cx="3691319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926"/>
            <a:ext cx="8915400" cy="1428752"/>
          </a:xfrm>
        </p:spPr>
        <p:txBody>
          <a:bodyPr>
            <a:noAutofit/>
          </a:bodyPr>
          <a:lstStyle/>
          <a:p>
            <a:pPr algn="r"/>
            <a: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عناصر تشکیل دهنده مسئولیت پزشکی :</a:t>
            </a:r>
            <a: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0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fa-IR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2199735"/>
            <a:ext cx="8915400" cy="501547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1- تقصیر پزشکی 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2- وجود خسارت 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3- رابطه سببیت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11</a:t>
            </a:fld>
            <a:endParaRPr lang="fa-IR"/>
          </a:p>
        </p:txBody>
      </p:sp>
      <p:pic>
        <p:nvPicPr>
          <p:cNvPr id="8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1026" name="Picture 2" descr="C:\Users\Entezami\Desktop\OldPc\Dr MOJABI\dorry\81.jpe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38355" y="2285992"/>
            <a:ext cx="2402531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785802"/>
            <a:ext cx="8915400" cy="1143000"/>
          </a:xfrm>
        </p:spPr>
        <p:txBody>
          <a:bodyPr>
            <a:noAutofit/>
          </a:bodyPr>
          <a:lstStyle/>
          <a:p>
            <a:pPr algn="r"/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تقصیر پزشکی عبارت است از: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       </a:t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fa-IR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857364"/>
            <a:ext cx="8915400" cy="471490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1- بی احتیاطی 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2- بی مبالاتی 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3- عدم مهارت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4- عدم رعایت نظامات درمانی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12</a:t>
            </a:fld>
            <a:endParaRPr lang="fa-IR"/>
          </a:p>
        </p:txBody>
      </p:sp>
      <p:pic>
        <p:nvPicPr>
          <p:cNvPr id="8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3074" name="Picture 2" descr="C:\Users\Entezami\Desktop\OldPc\Dr MOJABI\ax\23.gif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66852" y="1785926"/>
            <a:ext cx="3357586" cy="3857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11022130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869202"/>
            <a:ext cx="8994204" cy="1416790"/>
          </a:xfrm>
        </p:spPr>
        <p:txBody>
          <a:bodyPr>
            <a:noAutofit/>
          </a:bodyPr>
          <a:lstStyle/>
          <a:p>
            <a:pPr algn="r"/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بی احتیاطی: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effectLst/>
                <a:cs typeface="B Titr" pitchFamily="2" charset="-78"/>
              </a:rPr>
              <a:t/>
            </a:r>
            <a:br>
              <a:rPr lang="fa-IR" sz="3200" dirty="0" smtClean="0">
                <a:solidFill>
                  <a:schemeClr val="accent1">
                    <a:lumMod val="50000"/>
                  </a:schemeClr>
                </a:solidFill>
                <a:effectLst/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          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fa-IR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28801"/>
            <a:ext cx="8915400" cy="3744416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fa-IR" sz="15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مترادف با بی دقتی ، بی توجهی 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= انجام عملی که بر طبق موازین علمی قابل پیشگیری است و منجر به صدمه به بیمار گردد.</a:t>
            </a:r>
          </a:p>
          <a:p>
            <a:pPr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مانند: باقی ماندن گاز و یا ابزار جراحی در شکم بیمار ، پارگی رحم حین کورتاژ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13</a:t>
            </a:fld>
            <a:endParaRPr lang="fa-IR"/>
          </a:p>
        </p:txBody>
      </p:sp>
      <p:pic>
        <p:nvPicPr>
          <p:cNvPr id="8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5122" name="Picture 2" descr="C:\Users\Entezami\Desktop\OldPc\Dr MOJABI\dorry\1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6078"/>
          <a:stretch>
            <a:fillRect/>
          </a:stretch>
        </p:blipFill>
        <p:spPr bwMode="auto">
          <a:xfrm>
            <a:off x="1738290" y="3857628"/>
            <a:ext cx="2186980" cy="27395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54459743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242" y="642926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بی مبالاتی: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242" y="1914548"/>
            <a:ext cx="8122920" cy="480060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None/>
            </a:pPr>
            <a:endParaRPr lang="fa-IR" sz="5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مترادف : سهل انگاری ، غفلت ، بی اعتنایی 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= عدم انجام کاری که بر طبق موازین علمی باید صورت گیرد.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مانند: عدم تست پنی سیلین افراد بالغ ، عدم آزمایشات لازم قبل از عمل جراحی</a:t>
            </a:r>
          </a:p>
          <a:p>
            <a:pPr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14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7" name="Picture 2" descr="I:\چالش ها و مشكلات اجرايي\download (2)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95348" y="571480"/>
            <a:ext cx="2500330" cy="2967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2538" y="785802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عدم مهارت: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8120" y="1930320"/>
            <a:ext cx="8915400" cy="4713390"/>
          </a:xfrm>
        </p:spPr>
        <p:txBody>
          <a:bodyPr/>
          <a:lstStyle/>
          <a:p>
            <a:pPr>
              <a:lnSpc>
                <a:spcPct val="200000"/>
              </a:lnSpc>
              <a:buNone/>
            </a:pPr>
            <a:endParaRPr lang="fa-IR" sz="10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انجام کاری که بنا به تشخیص کمیسیون های تخصصی پزشکی مرتکب در آن تبحر 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لازم نداشته باشد . </a:t>
            </a:r>
          </a:p>
          <a:p>
            <a:pPr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15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7" name="Picture 3" descr="I:\mmss\downlo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80" y="3500438"/>
            <a:ext cx="2428892" cy="1821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2538" y="785802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عدم رعایت نظامات دولتی در بخش درمان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786" y="1930320"/>
            <a:ext cx="8501122" cy="4713390"/>
          </a:xfrm>
        </p:spPr>
        <p:txBody>
          <a:bodyPr/>
          <a:lstStyle/>
          <a:p>
            <a:pPr>
              <a:lnSpc>
                <a:spcPct val="200000"/>
              </a:lnSpc>
              <a:buNone/>
            </a:pPr>
            <a:endParaRPr lang="fa-IR" sz="10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عدم اجرای مقررات مصوب وزارت بهداشت و درمان و سازمان های مربوطه 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مانند :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عدم رعایت آئین نامه سازمان پزشکی قانونی در مورد صدور گواهی فوت و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جواز دفن</a:t>
            </a:r>
          </a:p>
          <a:p>
            <a:pPr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16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2538" y="642926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تخلفات انتظامی :</a:t>
            </a:r>
            <a:endParaRPr lang="en-US" sz="3200" b="1" dirty="0">
              <a:solidFill>
                <a:schemeClr val="bg2">
                  <a:lumMod val="50000"/>
                </a:schemeClr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0846" y="1914548"/>
            <a:ext cx="8582814" cy="4800600"/>
          </a:xfrm>
        </p:spPr>
        <p:txBody>
          <a:bodyPr/>
          <a:lstStyle/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 سازمان نظام پزشکی همانند سایر سازمان های صنفی برای حفظ منافع حرفه ای و شئون اجتماعی اعضا و حفظ و حمایت از حقوق گیرندگان خدمت قواعد و مقرراتی وضع می نماید و برای تخطی از این مقررات مجازات های انتظامی در نظر می گیرد . این نوع تخلفات را به طور کلی تخلفات انتظامی می گویند. مرجع رسیدگی به این تخلفات دادسراها و هیأت های انتظامی نظام پزشکی می باشند.</a:t>
            </a:r>
          </a:p>
          <a:p>
            <a:pPr algn="just">
              <a:lnSpc>
                <a:spcPct val="150000"/>
              </a:lnSpc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17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242" y="428612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B Titr" pitchFamily="2" charset="-78"/>
              </a:rPr>
              <a:t>وظائف انتظامی سازمان :</a:t>
            </a:r>
            <a:endParaRPr lang="en-US" sz="3200" b="1" dirty="0"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5348" y="1785926"/>
            <a:ext cx="8511376" cy="4214842"/>
          </a:xfrm>
        </p:spPr>
        <p:txBody>
          <a:bodyPr>
            <a:normAutofit fontScale="62500" lnSpcReduction="20000"/>
          </a:bodyPr>
          <a:lstStyle/>
          <a:p>
            <a:pPr marL="457200" lvl="0" indent="-457200" algn="just">
              <a:lnSpc>
                <a:spcPct val="120000"/>
              </a:lnSpc>
              <a:buNone/>
            </a:pPr>
            <a:r>
              <a:rPr lang="fa-IR" sz="35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1- حفظ و حمايت از حقوق بيماران ( ماده 2، بند  د)</a:t>
            </a:r>
            <a:endParaRPr lang="en-US" sz="35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 algn="just">
              <a:lnSpc>
                <a:spcPct val="120000"/>
              </a:lnSpc>
              <a:buNone/>
            </a:pPr>
            <a:r>
              <a:rPr lang="fa-IR" sz="35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2- حفظ و حمايت از حقوق صنفی شاغلان حرف پزشكي ( ماده 2، بند  ه )</a:t>
            </a:r>
            <a:endParaRPr lang="en-US" sz="35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 algn="just">
              <a:lnSpc>
                <a:spcPct val="120000"/>
              </a:lnSpc>
              <a:buNone/>
            </a:pPr>
            <a:r>
              <a:rPr lang="fa-IR" sz="35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3- رسيدگي انتظامي به تخلفات صنفي و حرفه اي شاغلين حرف پزشكي </a:t>
            </a:r>
            <a:endParaRPr lang="en-US" sz="35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 algn="just">
              <a:lnSpc>
                <a:spcPct val="120000"/>
              </a:lnSpc>
              <a:buNone/>
            </a:pPr>
            <a:r>
              <a:rPr lang="fa-IR" sz="35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(ماده 3، بند  و)</a:t>
            </a:r>
            <a:endParaRPr lang="en-US" sz="35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 algn="just" defTabSz="2651125">
              <a:lnSpc>
                <a:spcPct val="120000"/>
              </a:lnSpc>
              <a:buNone/>
            </a:pPr>
            <a:r>
              <a:rPr lang="fa-IR" sz="35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4- اظهار نظركارشناسي در مورد جرائم پزشكي به عنوان مرجع رسمي به دادگاهها</a:t>
            </a:r>
          </a:p>
          <a:p>
            <a:pPr marL="457200" lvl="0" indent="-457200" algn="just" defTabSz="2651125">
              <a:lnSpc>
                <a:spcPct val="120000"/>
              </a:lnSpc>
              <a:buNone/>
            </a:pPr>
            <a:r>
              <a:rPr lang="fa-IR" sz="35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(ماده3،بند  ز)</a:t>
            </a:r>
            <a:endParaRPr lang="en-US" sz="35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 algn="just">
              <a:lnSpc>
                <a:spcPct val="120000"/>
              </a:lnSpc>
              <a:buNone/>
            </a:pPr>
            <a:r>
              <a:rPr lang="fa-IR" sz="35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5- همكاري با مراجع ذي صلاح درجهت حفظ احترام و شئون پزشكي در جامعه </a:t>
            </a:r>
          </a:p>
          <a:p>
            <a:pPr marL="457200" lvl="0" indent="-457200" algn="just">
              <a:lnSpc>
                <a:spcPct val="120000"/>
              </a:lnSpc>
              <a:buNone/>
            </a:pPr>
            <a:r>
              <a:rPr lang="fa-IR" sz="35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(ماده3 ،بند  ط)</a:t>
            </a:r>
            <a:endParaRPr lang="en-US" sz="35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</a:pPr>
            <a:endParaRPr lang="fa-IR" b="1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18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76" y="857240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B Titr" pitchFamily="2" charset="-78"/>
              </a:rPr>
              <a:t>  </a:t>
            </a:r>
            <a:r>
              <a:rPr lang="fa-IR" sz="3200" dirty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B Titr" pitchFamily="2" charset="-78"/>
              </a:rPr>
              <a:t>تشكيلات حوزه هاي انتظامي سازمان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1100" y="928670"/>
            <a:ext cx="812292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دادسرا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هيئت بدوي انتظامي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هيئت تجديد نظر انتظامي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هيئت عالي انتظامي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>
              <a:buNone/>
            </a:pPr>
            <a:endParaRPr lang="fa-IR" dirty="0"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19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6" name="Picture 2" descr="C:\Documents and Settings\Entezami\Desktop\دری\1418714608_farsaniha00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52" y="1285860"/>
            <a:ext cx="3024337" cy="324036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060" y="714356"/>
            <a:ext cx="9286940" cy="4400567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  <a:buNone/>
            </a:pPr>
            <a:endParaRPr lang="fa-IR" sz="20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algn="ctr">
              <a:lnSpc>
                <a:spcPct val="200000"/>
              </a:lnSpc>
              <a:buNone/>
            </a:pPr>
            <a:r>
              <a:rPr lang="fa-IR" sz="54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مسئولیت انتظامی پزشکان</a:t>
            </a:r>
            <a:endParaRPr lang="fa-IR" sz="5400" b="1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algn="ctr">
              <a:lnSpc>
                <a:spcPct val="200000"/>
              </a:lnSpc>
              <a:buNone/>
            </a:pPr>
            <a:endParaRPr lang="fa-IR" sz="4400" b="1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2</a:t>
            </a:fld>
            <a:endParaRPr lang="fa-IR"/>
          </a:p>
        </p:txBody>
      </p:sp>
      <p:pic>
        <p:nvPicPr>
          <p:cNvPr id="8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5" name="Picture 3" descr="G:\مناسبت ها\مناسبت ها1\مناسبت51\کاراکتر سه بعدی\(241)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81298" y="3214661"/>
            <a:ext cx="4857784" cy="3643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242" y="1142984"/>
            <a:ext cx="7898352" cy="3929090"/>
          </a:xfrm>
        </p:spPr>
        <p:txBody>
          <a:bodyPr/>
          <a:lstStyle/>
          <a:p>
            <a:pPr>
              <a:buNone/>
            </a:pPr>
            <a:r>
              <a:rPr lang="fa-IR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تركيب دادسراي انتظامي :</a:t>
            </a:r>
          </a:p>
          <a:p>
            <a:pPr marL="457200" lvl="0" indent="-457200" algn="just">
              <a:lnSpc>
                <a:spcPct val="150000"/>
              </a:lnSpc>
              <a:buNone/>
            </a:pPr>
            <a:endParaRPr lang="fa-IR" sz="10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دادستان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داديار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كارشناسان تخصصي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20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242" y="571480"/>
            <a:ext cx="7969790" cy="5643602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buNone/>
            </a:pPr>
            <a:r>
              <a:rPr lang="fa-IR" sz="3000" b="1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تركيب هيئت هاي انتظامي :</a:t>
            </a:r>
            <a:endParaRPr lang="en-US" dirty="0" smtClean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  <a:p>
            <a:pPr>
              <a:lnSpc>
                <a:spcPct val="170000"/>
              </a:lnSpc>
              <a:buNone/>
            </a:pPr>
            <a:endParaRPr lang="fa-IR" sz="1000" dirty="0" smtClean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يك نفر قاضي با معرفي قوه قضائيه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مديركل پزشكي قانوني شهرستان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پنج نفر پزشك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يك نفر دندانپزشك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يك نفر داروساز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يك نفر متخصص علوم آزمايشگاهي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يك نفر كارشناس پروانه دار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يك نفر پرستار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>
              <a:lnSpc>
                <a:spcPct val="120000"/>
              </a:lnSpc>
              <a:buClr>
                <a:schemeClr val="tx2">
                  <a:lumMod val="75000"/>
                </a:schemeClr>
              </a:buClr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يك نفر ماما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21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95480" y="1643052"/>
          <a:ext cx="6715172" cy="3714774"/>
        </p:xfrm>
        <a:graphic>
          <a:graphicData uri="http://schemas.openxmlformats.org/drawingml/2006/table">
            <a:tbl>
              <a:tblPr rtl="1"/>
              <a:tblGrid>
                <a:gridCol w="4358944"/>
                <a:gridCol w="2356228"/>
              </a:tblGrid>
              <a:tr h="564748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تعداد دادسرا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198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34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هیئت  بدوی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201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34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تجدید نظر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35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34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عضو هیئت بدوی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2200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34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عضو هیئت تجدید نظر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385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650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دادیار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a-IR" sz="170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1000</a:t>
                      </a:r>
                      <a:endParaRPr kumimoji="0" lang="en-US" sz="1700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2868" y="500042"/>
            <a:ext cx="47863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3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تعداد کل دادسراها و هیئت ها :</a:t>
            </a:r>
            <a:endParaRPr lang="en-US" sz="3000" dirty="0" smtClean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 cstate="print">
            <a:lum bright="39000" contrast="-63000"/>
          </a:blip>
          <a:srcRect/>
          <a:stretch>
            <a:fillRect/>
          </a:stretch>
        </p:blipFill>
        <p:spPr bwMode="auto">
          <a:xfrm>
            <a:off x="505350" y="785794"/>
            <a:ext cx="2797909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2538" y="642918"/>
            <a:ext cx="8215370" cy="600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sz="3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شرايط شروع رسيدگي :</a:t>
            </a:r>
          </a:p>
          <a:p>
            <a:pPr>
              <a:buNone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ماده 30: دادسراي انتظامي در موارد ذيل مكلف به شروع رسيدگي است:</a:t>
            </a:r>
          </a:p>
          <a:p>
            <a:pPr algn="just">
              <a:buNone/>
            </a:pPr>
            <a:endParaRPr lang="en-US" sz="14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r>
              <a:rPr lang="fa-IR" sz="14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الف- شكايت شاكي ذي نفع يا سرپرست و يا نمايندگان قانوني بيمار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r>
              <a:rPr lang="fa-IR" sz="14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 ب- اعلام تخلف از مراجع قضايي- اداري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r>
              <a:rPr lang="fa-IR" sz="14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 ج- اعلام تخلف از طرف هيأت مديره، شوراي عالي و رياست سازمان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r>
              <a:rPr lang="fa-IR" sz="14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 د- شكايت وزارت بهداشت، درمان و آموزش پزشكي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r>
              <a:rPr lang="fa-IR" sz="14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 ه- در مورد تخلفات مشهودي كه به نظر اعضاي دادسرا وهيأت هاي انتظامي پزشكي رسيده است 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r>
              <a:rPr lang="fa-IR" sz="14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 و- ارجاع از طرف هيأت بدوي انتظامي پزشكي</a:t>
            </a:r>
          </a:p>
          <a:p>
            <a:pPr algn="just">
              <a:buNone/>
            </a:pPr>
            <a:endParaRPr lang="fa-IR" sz="20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endParaRPr lang="fa-IR" sz="10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 algn="just"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ماده 17: شكايت بايد با امضا و تاريخ و شامل نام و مشخصات و نشاني كامل شاكي و مشتكي </a:t>
            </a:r>
          </a:p>
          <a:p>
            <a:pPr algn="just"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عنه و تاريخ و محل وقوع تخلف باشد. به شكايات بدون امضا يا داراي امضاي مستعار ترتيب </a:t>
            </a:r>
          </a:p>
          <a:p>
            <a:pPr algn="just"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اثر داده نمي شود.</a:t>
            </a:r>
            <a:endParaRPr lang="en-US" sz="2000" dirty="0" smtClean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  <a:p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452538" y="1000108"/>
            <a:ext cx="787137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ماده 15- </a:t>
            </a: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شاكي انتظامي كسي است كه شخصاً ”ذينفع بوده و قانوناً حق مطالبه ديه و ضرر و زيان را در محاكم دادگستري دارد . چنانچه اقدام شاكي به شكايت انتظامي به نمايندگي از بيمار صغير، محجور يا عاجز باشد بايد سمت شاكي از حيث ولايت ، قيمومت ، وكالت ، امانت و غيره مسلم و مدارك مربوط به سمت اخذ گردد.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452538" y="3037360"/>
            <a:ext cx="785818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fa-IR" sz="3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تقسيم بندي اولياي دم از نظر اولويت در طرح شكايت</a:t>
            </a:r>
          </a:p>
          <a:p>
            <a:pPr algn="ctr">
              <a:lnSpc>
                <a:spcPct val="140000"/>
              </a:lnSpc>
            </a:pPr>
            <a:endParaRPr lang="fa-IR" sz="1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Nazanin" pitchFamily="2" charset="-78"/>
            </a:endParaRPr>
          </a:p>
          <a:p>
            <a:pPr algn="just">
              <a:lnSpc>
                <a:spcPct val="140000"/>
              </a:lnSpc>
            </a:pP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الف – پدر ، مادر ، فرزند و همسر</a:t>
            </a:r>
          </a:p>
          <a:p>
            <a:pPr algn="just">
              <a:lnSpc>
                <a:spcPct val="140000"/>
              </a:lnSpc>
            </a:pP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ب – جد پدري ، جد مادري ، خواهر و برادر</a:t>
            </a:r>
          </a:p>
          <a:p>
            <a:pPr algn="just">
              <a:lnSpc>
                <a:spcPct val="140000"/>
              </a:lnSpc>
            </a:pP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ج – عمه ، خاله و دايي</a:t>
            </a:r>
          </a:p>
          <a:p>
            <a:pPr algn="just">
              <a:lnSpc>
                <a:spcPct val="140000"/>
              </a:lnSpc>
            </a:pP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د – عمه زاده و خاله زاده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</p:txBody>
      </p:sp>
      <p:pic>
        <p:nvPicPr>
          <p:cNvPr id="4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94" name="WordArt 70"/>
          <p:cNvSpPr>
            <a:spLocks noChangeArrowheads="1" noChangeShapeType="1" noTextEdit="1"/>
          </p:cNvSpPr>
          <p:nvPr/>
        </p:nvSpPr>
        <p:spPr bwMode="auto">
          <a:xfrm>
            <a:off x="2768865" y="285728"/>
            <a:ext cx="4827341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a-IR" sz="17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گردش كار رسيدگي به شكايات در دادسراي انتظامي</a:t>
            </a:r>
            <a:endParaRPr lang="en-US" sz="1700" dirty="0" smtClean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154697" name="Text Box 73"/>
          <p:cNvSpPr txBox="1">
            <a:spLocks noChangeArrowheads="1"/>
          </p:cNvSpPr>
          <p:nvPr/>
        </p:nvSpPr>
        <p:spPr bwMode="auto">
          <a:xfrm>
            <a:off x="6435460" y="915988"/>
            <a:ext cx="1714633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اعلام شكايت به دبيرخانه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698" name="Text Box 74"/>
          <p:cNvSpPr txBox="1">
            <a:spLocks noChangeArrowheads="1"/>
          </p:cNvSpPr>
          <p:nvPr/>
        </p:nvSpPr>
        <p:spPr bwMode="auto">
          <a:xfrm>
            <a:off x="4017434" y="915988"/>
            <a:ext cx="1890052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مصاحبه شاكي با داديار مقيم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699" name="Text Box 75"/>
          <p:cNvSpPr txBox="1">
            <a:spLocks noChangeArrowheads="1"/>
          </p:cNvSpPr>
          <p:nvPr/>
        </p:nvSpPr>
        <p:spPr bwMode="auto">
          <a:xfrm>
            <a:off x="1599407" y="908051"/>
            <a:ext cx="1910689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دستور ثبت و تشكيل پرونده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0" name="Text Box 76"/>
          <p:cNvSpPr txBox="1">
            <a:spLocks noChangeArrowheads="1"/>
          </p:cNvSpPr>
          <p:nvPr/>
        </p:nvSpPr>
        <p:spPr bwMode="auto">
          <a:xfrm>
            <a:off x="2529814" y="1420813"/>
            <a:ext cx="1403350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دستور دادستان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1" name="Text Box 77"/>
          <p:cNvSpPr txBox="1">
            <a:spLocks noChangeArrowheads="1"/>
          </p:cNvSpPr>
          <p:nvPr/>
        </p:nvSpPr>
        <p:spPr bwMode="auto">
          <a:xfrm>
            <a:off x="5266003" y="1425576"/>
            <a:ext cx="3587485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داديار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2" name="Text Box 78"/>
          <p:cNvSpPr txBox="1">
            <a:spLocks noChangeArrowheads="1"/>
          </p:cNvSpPr>
          <p:nvPr/>
        </p:nvSpPr>
        <p:spPr bwMode="auto">
          <a:xfrm>
            <a:off x="7293637" y="1970088"/>
            <a:ext cx="1403350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احضار شاكي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3" name="Text Box 79"/>
          <p:cNvSpPr txBox="1">
            <a:spLocks noChangeArrowheads="1"/>
          </p:cNvSpPr>
          <p:nvPr/>
        </p:nvSpPr>
        <p:spPr bwMode="auto">
          <a:xfrm>
            <a:off x="7293637" y="2571751"/>
            <a:ext cx="1403350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احضار مشتكي عنه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4" name="Text Box 80"/>
          <p:cNvSpPr txBox="1">
            <a:spLocks noChangeArrowheads="1"/>
          </p:cNvSpPr>
          <p:nvPr/>
        </p:nvSpPr>
        <p:spPr bwMode="auto">
          <a:xfrm>
            <a:off x="6825854" y="3121026"/>
            <a:ext cx="2189294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اخذ مدارك پزشكي لازم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5" name="Text Box 81"/>
          <p:cNvSpPr txBox="1">
            <a:spLocks noChangeArrowheads="1"/>
          </p:cNvSpPr>
          <p:nvPr/>
        </p:nvSpPr>
        <p:spPr bwMode="auto">
          <a:xfrm>
            <a:off x="7243763" y="3860801"/>
            <a:ext cx="1403350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نياز به كارشناسي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6" name="Text Box 82"/>
          <p:cNvSpPr txBox="1">
            <a:spLocks noChangeArrowheads="1"/>
          </p:cNvSpPr>
          <p:nvPr/>
        </p:nvSpPr>
        <p:spPr bwMode="auto">
          <a:xfrm>
            <a:off x="1286404" y="3868738"/>
            <a:ext cx="5309670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عدم نياز به كارشناسي و پس از موافقت دادستان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7" name="Text Box 83"/>
          <p:cNvSpPr txBox="1">
            <a:spLocks noChangeArrowheads="1"/>
          </p:cNvSpPr>
          <p:nvPr/>
        </p:nvSpPr>
        <p:spPr bwMode="auto">
          <a:xfrm>
            <a:off x="6978915" y="4437063"/>
            <a:ext cx="1950244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تشكيل كميسيون كارشناسي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08" name="Line 84"/>
          <p:cNvSpPr>
            <a:spLocks noChangeShapeType="1"/>
          </p:cNvSpPr>
          <p:nvPr/>
        </p:nvSpPr>
        <p:spPr bwMode="auto">
          <a:xfrm flipH="1">
            <a:off x="5909205" y="1098550"/>
            <a:ext cx="521097" cy="0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09" name="Line 85"/>
          <p:cNvSpPr>
            <a:spLocks noChangeShapeType="1"/>
          </p:cNvSpPr>
          <p:nvPr/>
        </p:nvSpPr>
        <p:spPr bwMode="auto">
          <a:xfrm flipH="1">
            <a:off x="3496337" y="1103313"/>
            <a:ext cx="521096" cy="0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10" name="Line 86"/>
          <p:cNvSpPr>
            <a:spLocks noChangeShapeType="1"/>
          </p:cNvSpPr>
          <p:nvPr/>
        </p:nvSpPr>
        <p:spPr bwMode="auto">
          <a:xfrm>
            <a:off x="1988079" y="1295401"/>
            <a:ext cx="0" cy="33337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11" name="Line 87"/>
          <p:cNvSpPr>
            <a:spLocks noChangeShapeType="1"/>
          </p:cNvSpPr>
          <p:nvPr/>
        </p:nvSpPr>
        <p:spPr bwMode="auto">
          <a:xfrm flipH="1">
            <a:off x="1998399" y="1617663"/>
            <a:ext cx="521097" cy="0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12" name="Line 88"/>
          <p:cNvSpPr>
            <a:spLocks noChangeShapeType="1"/>
          </p:cNvSpPr>
          <p:nvPr/>
        </p:nvSpPr>
        <p:spPr bwMode="auto">
          <a:xfrm flipH="1">
            <a:off x="3938323" y="1617663"/>
            <a:ext cx="1327679" cy="0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13" name="Line 89"/>
          <p:cNvSpPr>
            <a:spLocks noChangeShapeType="1"/>
          </p:cNvSpPr>
          <p:nvPr/>
        </p:nvSpPr>
        <p:spPr bwMode="auto">
          <a:xfrm>
            <a:off x="7995312" y="1795463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14" name="Text Box 90"/>
          <p:cNvSpPr txBox="1">
            <a:spLocks noChangeArrowheads="1"/>
          </p:cNvSpPr>
          <p:nvPr/>
        </p:nvSpPr>
        <p:spPr bwMode="auto">
          <a:xfrm>
            <a:off x="1286404" y="4437063"/>
            <a:ext cx="1171179" cy="373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قرار عدم صلاحيت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15" name="Text Box 91"/>
          <p:cNvSpPr txBox="1">
            <a:spLocks noChangeArrowheads="1"/>
          </p:cNvSpPr>
          <p:nvPr/>
        </p:nvSpPr>
        <p:spPr bwMode="auto">
          <a:xfrm>
            <a:off x="2533254" y="4430713"/>
            <a:ext cx="1016396" cy="373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موقوفي تعقيب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16" name="Text Box 92"/>
          <p:cNvSpPr txBox="1">
            <a:spLocks noChangeArrowheads="1"/>
          </p:cNvSpPr>
          <p:nvPr/>
        </p:nvSpPr>
        <p:spPr bwMode="auto">
          <a:xfrm>
            <a:off x="3627042" y="4430713"/>
            <a:ext cx="1405069" cy="654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تنظيم قرار منع تعقيب توسط داديار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17" name="Text Box 93"/>
          <p:cNvSpPr txBox="1">
            <a:spLocks noChangeArrowheads="1"/>
          </p:cNvSpPr>
          <p:nvPr/>
        </p:nvSpPr>
        <p:spPr bwMode="auto">
          <a:xfrm>
            <a:off x="5109502" y="4430713"/>
            <a:ext cx="1482460" cy="654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تنظيم كيفر خواست توسط داديار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18" name="Text Box 94"/>
          <p:cNvSpPr txBox="1">
            <a:spLocks noChangeArrowheads="1"/>
          </p:cNvSpPr>
          <p:nvPr/>
        </p:nvSpPr>
        <p:spPr bwMode="auto">
          <a:xfrm>
            <a:off x="6934201" y="5013326"/>
            <a:ext cx="2075789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اعلام نتيجه كميسيون كارشناسي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154719" name="Line 95"/>
          <p:cNvSpPr>
            <a:spLocks noChangeShapeType="1"/>
          </p:cNvSpPr>
          <p:nvPr/>
        </p:nvSpPr>
        <p:spPr bwMode="auto">
          <a:xfrm>
            <a:off x="7995312" y="2371726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0" name="Line 96"/>
          <p:cNvSpPr>
            <a:spLocks noChangeShapeType="1"/>
          </p:cNvSpPr>
          <p:nvPr/>
        </p:nvSpPr>
        <p:spPr bwMode="auto">
          <a:xfrm>
            <a:off x="7995312" y="2946401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1" name="Line 97"/>
          <p:cNvSpPr>
            <a:spLocks noChangeShapeType="1"/>
          </p:cNvSpPr>
          <p:nvPr/>
        </p:nvSpPr>
        <p:spPr bwMode="auto">
          <a:xfrm>
            <a:off x="5654675" y="4262439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2" name="Line 98"/>
          <p:cNvSpPr>
            <a:spLocks noChangeShapeType="1"/>
          </p:cNvSpPr>
          <p:nvPr/>
        </p:nvSpPr>
        <p:spPr bwMode="auto">
          <a:xfrm>
            <a:off x="4328716" y="4262439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3" name="Line 99"/>
          <p:cNvSpPr>
            <a:spLocks noChangeShapeType="1"/>
          </p:cNvSpPr>
          <p:nvPr/>
        </p:nvSpPr>
        <p:spPr bwMode="auto">
          <a:xfrm>
            <a:off x="3080147" y="4262439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4" name="Line 100"/>
          <p:cNvSpPr>
            <a:spLocks noChangeShapeType="1"/>
          </p:cNvSpPr>
          <p:nvPr/>
        </p:nvSpPr>
        <p:spPr bwMode="auto">
          <a:xfrm>
            <a:off x="1910689" y="4262439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5" name="Line 101"/>
          <p:cNvSpPr>
            <a:spLocks noChangeShapeType="1"/>
          </p:cNvSpPr>
          <p:nvPr/>
        </p:nvSpPr>
        <p:spPr bwMode="auto">
          <a:xfrm>
            <a:off x="7959196" y="4262439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6" name="Line 102"/>
          <p:cNvSpPr>
            <a:spLocks noChangeShapeType="1"/>
          </p:cNvSpPr>
          <p:nvPr/>
        </p:nvSpPr>
        <p:spPr bwMode="auto">
          <a:xfrm>
            <a:off x="7954037" y="4838701"/>
            <a:ext cx="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7" name="Line 103"/>
          <p:cNvSpPr>
            <a:spLocks noChangeShapeType="1"/>
          </p:cNvSpPr>
          <p:nvPr/>
        </p:nvSpPr>
        <p:spPr bwMode="auto">
          <a:xfrm>
            <a:off x="7941998" y="6183313"/>
            <a:ext cx="0" cy="360362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4728" name="Oval 104"/>
          <p:cNvSpPr>
            <a:spLocks noChangeArrowheads="1"/>
          </p:cNvSpPr>
          <p:nvPr/>
        </p:nvSpPr>
        <p:spPr bwMode="auto">
          <a:xfrm>
            <a:off x="7666832" y="5749925"/>
            <a:ext cx="546894" cy="433388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dirty="0">
                <a:solidFill>
                  <a:schemeClr val="bg2">
                    <a:lumMod val="25000"/>
                  </a:schemeClr>
                </a:solidFill>
                <a:cs typeface="Titr" pitchFamily="2" charset="-78"/>
              </a:rPr>
              <a:t>1</a:t>
            </a:r>
            <a:endParaRPr lang="en-US" dirty="0">
              <a:solidFill>
                <a:schemeClr val="bg2">
                  <a:lumMod val="25000"/>
                </a:schemeClr>
              </a:solidFill>
              <a:cs typeface="Titr" pitchFamily="2" charset="-78"/>
            </a:endParaRPr>
          </a:p>
        </p:txBody>
      </p:sp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3938323" y="3305175"/>
            <a:ext cx="3979598" cy="547688"/>
            <a:chOff x="2290" y="2135"/>
            <a:chExt cx="2314" cy="345"/>
          </a:xfrm>
        </p:grpSpPr>
        <p:sp>
          <p:nvSpPr>
            <p:cNvPr id="154730" name="Line 106"/>
            <p:cNvSpPr>
              <a:spLocks noChangeShapeType="1"/>
            </p:cNvSpPr>
            <p:nvPr/>
          </p:nvSpPr>
          <p:spPr bwMode="auto">
            <a:xfrm>
              <a:off x="4604" y="2270"/>
              <a:ext cx="0" cy="200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107"/>
            <p:cNvGrpSpPr>
              <a:grpSpLocks/>
            </p:cNvGrpSpPr>
            <p:nvPr/>
          </p:nvGrpSpPr>
          <p:grpSpPr bwMode="auto">
            <a:xfrm>
              <a:off x="2290" y="2135"/>
              <a:ext cx="1672" cy="345"/>
              <a:chOff x="2298" y="2291"/>
              <a:chExt cx="1664" cy="215"/>
            </a:xfrm>
          </p:grpSpPr>
          <p:sp>
            <p:nvSpPr>
              <p:cNvPr id="154732" name="Line 108"/>
              <p:cNvSpPr>
                <a:spLocks noChangeShapeType="1"/>
              </p:cNvSpPr>
              <p:nvPr/>
            </p:nvSpPr>
            <p:spPr bwMode="auto">
              <a:xfrm flipH="1">
                <a:off x="2298" y="2291"/>
                <a:ext cx="1664" cy="0"/>
              </a:xfrm>
              <a:prstGeom prst="line">
                <a:avLst/>
              </a:prstGeom>
              <a:noFill/>
              <a:ln w="25400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733" name="Line 109"/>
              <p:cNvSpPr>
                <a:spLocks noChangeShapeType="1"/>
              </p:cNvSpPr>
              <p:nvPr/>
            </p:nvSpPr>
            <p:spPr bwMode="auto">
              <a:xfrm>
                <a:off x="2306" y="2296"/>
                <a:ext cx="0" cy="210"/>
              </a:xfrm>
              <a:prstGeom prst="line">
                <a:avLst/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  <a:round/>
                <a:headEnd/>
                <a:tailEnd type="stealth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4734" name="Line 110"/>
          <p:cNvSpPr>
            <a:spLocks noChangeShapeType="1"/>
          </p:cNvSpPr>
          <p:nvPr/>
        </p:nvSpPr>
        <p:spPr bwMode="auto">
          <a:xfrm>
            <a:off x="7948877" y="5389563"/>
            <a:ext cx="0" cy="360362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41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4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4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4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4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4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4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4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4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4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4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4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4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4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4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4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4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4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4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4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4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4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5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47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4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4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4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15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47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4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4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4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4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15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4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4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154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4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4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54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4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154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54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54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54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54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54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1" dur="1000"/>
                                        <p:tgtEl>
                                          <p:spTgt spid="154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54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54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54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54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54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5" dur="1000"/>
                                        <p:tgtEl>
                                          <p:spTgt spid="15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54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54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54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54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54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9" dur="1000"/>
                                        <p:tgtEl>
                                          <p:spTgt spid="15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54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54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6" dur="1000"/>
                                        <p:tgtEl>
                                          <p:spTgt spid="15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54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54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54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54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54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0" dur="1000"/>
                                        <p:tgtEl>
                                          <p:spTgt spid="15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54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54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54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54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54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4" dur="1000"/>
                                        <p:tgtEl>
                                          <p:spTgt spid="15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154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54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54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6" dur="500"/>
                                        <p:tgtEl>
                                          <p:spTgt spid="154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54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54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54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94" grpId="0" animBg="1"/>
      <p:bldP spid="154697" grpId="0" animBg="1"/>
      <p:bldP spid="154698" grpId="0" animBg="1"/>
      <p:bldP spid="154699" grpId="0" animBg="1"/>
      <p:bldP spid="154700" grpId="0" animBg="1"/>
      <p:bldP spid="154701" grpId="0" animBg="1"/>
      <p:bldP spid="154702" grpId="0" animBg="1"/>
      <p:bldP spid="154703" grpId="0" animBg="1"/>
      <p:bldP spid="154704" grpId="0" animBg="1"/>
      <p:bldP spid="154705" grpId="0" animBg="1"/>
      <p:bldP spid="154706" grpId="0" animBg="1"/>
      <p:bldP spid="154707" grpId="0" animBg="1"/>
      <p:bldP spid="154708" grpId="0" animBg="1"/>
      <p:bldP spid="154709" grpId="0" animBg="1"/>
      <p:bldP spid="154710" grpId="0" animBg="1"/>
      <p:bldP spid="154711" grpId="0" animBg="1"/>
      <p:bldP spid="154712" grpId="0" animBg="1"/>
      <p:bldP spid="154713" grpId="0" animBg="1"/>
      <p:bldP spid="154714" grpId="0" animBg="1"/>
      <p:bldP spid="154715" grpId="0" animBg="1"/>
      <p:bldP spid="154716" grpId="0" animBg="1"/>
      <p:bldP spid="154717" grpId="0" animBg="1"/>
      <p:bldP spid="154718" grpId="0" animBg="1"/>
      <p:bldP spid="154719" grpId="0" animBg="1"/>
      <p:bldP spid="154720" grpId="0" animBg="1"/>
      <p:bldP spid="154721" grpId="0" animBg="1"/>
      <p:bldP spid="154722" grpId="0" animBg="1"/>
      <p:bldP spid="154723" grpId="0" animBg="1"/>
      <p:bldP spid="154724" grpId="0" animBg="1"/>
      <p:bldP spid="154725" grpId="0" animBg="1"/>
      <p:bldP spid="154726" grpId="0" animBg="1"/>
      <p:bldP spid="154727" grpId="0" animBg="1"/>
      <p:bldP spid="154728" grpId="0" animBg="1"/>
      <p:bldP spid="1547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84" name="Text Box 112"/>
          <p:cNvSpPr txBox="1">
            <a:spLocks noChangeArrowheads="1"/>
          </p:cNvSpPr>
          <p:nvPr/>
        </p:nvSpPr>
        <p:spPr bwMode="auto">
          <a:xfrm>
            <a:off x="6376988" y="855663"/>
            <a:ext cx="1403350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داديار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7985" name="Text Box 113"/>
          <p:cNvSpPr txBox="1">
            <a:spLocks noChangeArrowheads="1"/>
          </p:cNvSpPr>
          <p:nvPr/>
        </p:nvSpPr>
        <p:spPr bwMode="auto">
          <a:xfrm>
            <a:off x="6220488" y="1431926"/>
            <a:ext cx="1716352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اعلام نتيجه به دادستان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7986" name="Line 114"/>
          <p:cNvSpPr>
            <a:spLocks noChangeShapeType="1"/>
          </p:cNvSpPr>
          <p:nvPr/>
        </p:nvSpPr>
        <p:spPr bwMode="auto">
          <a:xfrm>
            <a:off x="7085542" y="1250951"/>
            <a:ext cx="172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987" name="Text Box 115"/>
          <p:cNvSpPr txBox="1">
            <a:spLocks noChangeArrowheads="1"/>
          </p:cNvSpPr>
          <p:nvPr/>
        </p:nvSpPr>
        <p:spPr bwMode="auto">
          <a:xfrm>
            <a:off x="2865174" y="1985963"/>
            <a:ext cx="6162014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موافقت دادستان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7988" name="Line 116"/>
          <p:cNvSpPr>
            <a:spLocks noChangeShapeType="1"/>
          </p:cNvSpPr>
          <p:nvPr/>
        </p:nvSpPr>
        <p:spPr bwMode="auto">
          <a:xfrm>
            <a:off x="7087263" y="1811339"/>
            <a:ext cx="1719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989" name="Text Box 117"/>
          <p:cNvSpPr txBox="1">
            <a:spLocks noChangeArrowheads="1"/>
          </p:cNvSpPr>
          <p:nvPr/>
        </p:nvSpPr>
        <p:spPr bwMode="auto">
          <a:xfrm>
            <a:off x="7838811" y="2554288"/>
            <a:ext cx="1325960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موقوفي تعقيب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7990" name="Line 118"/>
          <p:cNvSpPr>
            <a:spLocks noChangeShapeType="1"/>
          </p:cNvSpPr>
          <p:nvPr/>
        </p:nvSpPr>
        <p:spPr bwMode="auto">
          <a:xfrm>
            <a:off x="8482013" y="2373314"/>
            <a:ext cx="172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991" name="Text Box 119"/>
          <p:cNvSpPr txBox="1">
            <a:spLocks noChangeArrowheads="1"/>
          </p:cNvSpPr>
          <p:nvPr/>
        </p:nvSpPr>
        <p:spPr bwMode="auto">
          <a:xfrm>
            <a:off x="4658916" y="2543176"/>
            <a:ext cx="1325959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قرار عدم صلاحيت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7992" name="Line 120"/>
          <p:cNvSpPr>
            <a:spLocks noChangeShapeType="1"/>
          </p:cNvSpPr>
          <p:nvPr/>
        </p:nvSpPr>
        <p:spPr bwMode="auto">
          <a:xfrm>
            <a:off x="5333075" y="2362201"/>
            <a:ext cx="1719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993" name="Text Box 121"/>
          <p:cNvSpPr txBox="1">
            <a:spLocks noChangeArrowheads="1"/>
          </p:cNvSpPr>
          <p:nvPr/>
        </p:nvSpPr>
        <p:spPr bwMode="auto">
          <a:xfrm>
            <a:off x="6297878" y="2546351"/>
            <a:ext cx="1325960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قرار منع تعقيب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7994" name="Line 122"/>
          <p:cNvSpPr>
            <a:spLocks noChangeShapeType="1"/>
          </p:cNvSpPr>
          <p:nvPr/>
        </p:nvSpPr>
        <p:spPr bwMode="auto">
          <a:xfrm>
            <a:off x="6968596" y="2365376"/>
            <a:ext cx="172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995" name="Text Box 123"/>
          <p:cNvSpPr txBox="1">
            <a:spLocks noChangeArrowheads="1"/>
          </p:cNvSpPr>
          <p:nvPr/>
        </p:nvSpPr>
        <p:spPr bwMode="auto">
          <a:xfrm>
            <a:off x="6297878" y="3105151"/>
            <a:ext cx="1092068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اعلام به شاكي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7996" name="Line 124"/>
          <p:cNvSpPr>
            <a:spLocks noChangeShapeType="1"/>
          </p:cNvSpPr>
          <p:nvPr/>
        </p:nvSpPr>
        <p:spPr bwMode="auto">
          <a:xfrm>
            <a:off x="6961717" y="2924176"/>
            <a:ext cx="172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997" name="Text Box 125"/>
          <p:cNvSpPr txBox="1">
            <a:spLocks noChangeArrowheads="1"/>
          </p:cNvSpPr>
          <p:nvPr/>
        </p:nvSpPr>
        <p:spPr bwMode="auto">
          <a:xfrm>
            <a:off x="4799940" y="3665538"/>
            <a:ext cx="4211769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در صورت اعتراض ارجاع به هيئت بدوي توسط دادسرا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7998" name="Line 126"/>
          <p:cNvSpPr>
            <a:spLocks noChangeShapeType="1"/>
          </p:cNvSpPr>
          <p:nvPr/>
        </p:nvSpPr>
        <p:spPr bwMode="auto">
          <a:xfrm>
            <a:off x="6915284" y="3484564"/>
            <a:ext cx="1719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999" name="Text Box 127"/>
          <p:cNvSpPr txBox="1">
            <a:spLocks noChangeArrowheads="1"/>
          </p:cNvSpPr>
          <p:nvPr/>
        </p:nvSpPr>
        <p:spPr bwMode="auto">
          <a:xfrm>
            <a:off x="2631282" y="2568576"/>
            <a:ext cx="1325960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تنظيم كيفر خواست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8000" name="Line 128"/>
          <p:cNvSpPr>
            <a:spLocks noChangeShapeType="1"/>
          </p:cNvSpPr>
          <p:nvPr/>
        </p:nvSpPr>
        <p:spPr bwMode="auto">
          <a:xfrm>
            <a:off x="3305440" y="2387601"/>
            <a:ext cx="172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001" name="Text Box 129"/>
          <p:cNvSpPr txBox="1">
            <a:spLocks noChangeArrowheads="1"/>
          </p:cNvSpPr>
          <p:nvPr/>
        </p:nvSpPr>
        <p:spPr bwMode="auto">
          <a:xfrm>
            <a:off x="1599407" y="3141663"/>
            <a:ext cx="3353594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ارسال به هيئت بدوي توسط داديار از طرف دادستان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8002" name="Line 130"/>
          <p:cNvSpPr>
            <a:spLocks noChangeShapeType="1"/>
          </p:cNvSpPr>
          <p:nvPr/>
        </p:nvSpPr>
        <p:spPr bwMode="auto">
          <a:xfrm>
            <a:off x="3305440" y="2968623"/>
            <a:ext cx="172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003" name="Oval 131"/>
          <p:cNvSpPr>
            <a:spLocks noChangeArrowheads="1"/>
          </p:cNvSpPr>
          <p:nvPr/>
        </p:nvSpPr>
        <p:spPr bwMode="auto">
          <a:xfrm>
            <a:off x="6810388" y="188914"/>
            <a:ext cx="546894" cy="433387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a-IR" dirty="0">
                <a:solidFill>
                  <a:schemeClr val="bg2">
                    <a:lumMod val="25000"/>
                  </a:schemeClr>
                </a:solidFill>
                <a:cs typeface="Titr" pitchFamily="2" charset="-78"/>
              </a:rPr>
              <a:t>1</a:t>
            </a:r>
            <a:endParaRPr lang="en-US" dirty="0">
              <a:solidFill>
                <a:schemeClr val="bg2">
                  <a:lumMod val="25000"/>
                </a:schemeClr>
              </a:solidFill>
              <a:cs typeface="Titr" pitchFamily="2" charset="-78"/>
            </a:endParaRPr>
          </a:p>
        </p:txBody>
      </p:sp>
      <p:sp>
        <p:nvSpPr>
          <p:cNvPr id="208004" name="Line 132"/>
          <p:cNvSpPr>
            <a:spLocks noChangeShapeType="1"/>
          </p:cNvSpPr>
          <p:nvPr/>
        </p:nvSpPr>
        <p:spPr bwMode="auto">
          <a:xfrm>
            <a:off x="7061465" y="620713"/>
            <a:ext cx="0" cy="215900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133"/>
          <p:cNvGrpSpPr>
            <a:grpSpLocks/>
          </p:cNvGrpSpPr>
          <p:nvPr/>
        </p:nvGrpSpPr>
        <p:grpSpPr bwMode="auto">
          <a:xfrm>
            <a:off x="5360591" y="2924175"/>
            <a:ext cx="3121421" cy="381000"/>
            <a:chOff x="2517" y="1933"/>
            <a:chExt cx="1815" cy="240"/>
          </a:xfrm>
        </p:grpSpPr>
        <p:grpSp>
          <p:nvGrpSpPr>
            <p:cNvPr id="3" name="Group 134"/>
            <p:cNvGrpSpPr>
              <a:grpSpLocks/>
            </p:cNvGrpSpPr>
            <p:nvPr/>
          </p:nvGrpSpPr>
          <p:grpSpPr bwMode="auto">
            <a:xfrm>
              <a:off x="3696" y="1946"/>
              <a:ext cx="636" cy="222"/>
              <a:chOff x="3696" y="1946"/>
              <a:chExt cx="720" cy="222"/>
            </a:xfrm>
          </p:grpSpPr>
          <p:sp>
            <p:nvSpPr>
              <p:cNvPr id="208007" name="Line 135"/>
              <p:cNvSpPr>
                <a:spLocks noChangeShapeType="1"/>
              </p:cNvSpPr>
              <p:nvPr/>
            </p:nvSpPr>
            <p:spPr bwMode="auto">
              <a:xfrm>
                <a:off x="4414" y="1946"/>
                <a:ext cx="2" cy="222"/>
              </a:xfrm>
              <a:prstGeom prst="line">
                <a:avLst/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08" name="Line 136"/>
              <p:cNvSpPr>
                <a:spLocks noChangeShapeType="1"/>
              </p:cNvSpPr>
              <p:nvPr/>
            </p:nvSpPr>
            <p:spPr bwMode="auto">
              <a:xfrm flipH="1">
                <a:off x="3696" y="2168"/>
                <a:ext cx="712" cy="0"/>
              </a:xfrm>
              <a:prstGeom prst="line">
                <a:avLst/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  <a:round/>
                <a:headEnd/>
                <a:tailEnd type="stealth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137"/>
            <p:cNvGrpSpPr>
              <a:grpSpLocks/>
            </p:cNvGrpSpPr>
            <p:nvPr/>
          </p:nvGrpSpPr>
          <p:grpSpPr bwMode="auto">
            <a:xfrm rot="10800000" flipV="1">
              <a:off x="2517" y="1933"/>
              <a:ext cx="539" cy="240"/>
              <a:chOff x="3832" y="2082"/>
              <a:chExt cx="720" cy="222"/>
            </a:xfrm>
          </p:grpSpPr>
          <p:sp>
            <p:nvSpPr>
              <p:cNvPr id="208010" name="Line 138"/>
              <p:cNvSpPr>
                <a:spLocks noChangeShapeType="1"/>
              </p:cNvSpPr>
              <p:nvPr/>
            </p:nvSpPr>
            <p:spPr bwMode="auto">
              <a:xfrm>
                <a:off x="4550" y="2082"/>
                <a:ext cx="2" cy="222"/>
              </a:xfrm>
              <a:prstGeom prst="line">
                <a:avLst/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11" name="Line 139"/>
              <p:cNvSpPr>
                <a:spLocks noChangeShapeType="1"/>
              </p:cNvSpPr>
              <p:nvPr/>
            </p:nvSpPr>
            <p:spPr bwMode="auto">
              <a:xfrm flipH="1">
                <a:off x="3832" y="2304"/>
                <a:ext cx="712" cy="0"/>
              </a:xfrm>
              <a:prstGeom prst="line">
                <a:avLst/>
              </a:prstGeom>
              <a:noFill/>
              <a:ln w="19050">
                <a:solidFill>
                  <a:schemeClr val="bg2">
                    <a:lumMod val="50000"/>
                  </a:schemeClr>
                </a:solidFill>
                <a:round/>
                <a:headEnd/>
                <a:tailEnd type="stealth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08013" name="Text Box 141"/>
          <p:cNvSpPr txBox="1">
            <a:spLocks noChangeArrowheads="1"/>
          </p:cNvSpPr>
          <p:nvPr/>
        </p:nvSpPr>
        <p:spPr bwMode="auto">
          <a:xfrm>
            <a:off x="2631282" y="4333876"/>
            <a:ext cx="1325960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صدور حكم قطعي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8014" name="Line 142"/>
          <p:cNvSpPr>
            <a:spLocks noChangeShapeType="1"/>
          </p:cNvSpPr>
          <p:nvPr/>
        </p:nvSpPr>
        <p:spPr bwMode="auto">
          <a:xfrm>
            <a:off x="3305440" y="4716464"/>
            <a:ext cx="1720" cy="174625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015" name="Text Box 143"/>
          <p:cNvSpPr txBox="1">
            <a:spLocks noChangeArrowheads="1"/>
          </p:cNvSpPr>
          <p:nvPr/>
        </p:nvSpPr>
        <p:spPr bwMode="auto">
          <a:xfrm>
            <a:off x="2006998" y="4891088"/>
            <a:ext cx="2574528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دادسرا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8016" name="Line 144"/>
          <p:cNvSpPr>
            <a:spLocks noChangeShapeType="1"/>
          </p:cNvSpPr>
          <p:nvPr/>
        </p:nvSpPr>
        <p:spPr bwMode="auto">
          <a:xfrm>
            <a:off x="3381364" y="5267325"/>
            <a:ext cx="8600" cy="1017588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017" name="Text Box 145"/>
          <p:cNvSpPr txBox="1">
            <a:spLocks noChangeArrowheads="1"/>
          </p:cNvSpPr>
          <p:nvPr/>
        </p:nvSpPr>
        <p:spPr bwMode="auto">
          <a:xfrm>
            <a:off x="2631282" y="6289676"/>
            <a:ext cx="1325960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دبيرخانه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8018" name="Line 146"/>
          <p:cNvSpPr>
            <a:spLocks noChangeShapeType="1"/>
          </p:cNvSpPr>
          <p:nvPr/>
        </p:nvSpPr>
        <p:spPr bwMode="auto">
          <a:xfrm flipH="1">
            <a:off x="3967560" y="6483350"/>
            <a:ext cx="521096" cy="0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019" name="Text Box 147"/>
          <p:cNvSpPr txBox="1">
            <a:spLocks noChangeArrowheads="1"/>
          </p:cNvSpPr>
          <p:nvPr/>
        </p:nvSpPr>
        <p:spPr bwMode="auto">
          <a:xfrm>
            <a:off x="4488657" y="6281738"/>
            <a:ext cx="2729310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ثبت سوابق و مدارك (پرونده)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8020" name="Text Box 148"/>
          <p:cNvSpPr txBox="1">
            <a:spLocks noChangeArrowheads="1"/>
          </p:cNvSpPr>
          <p:nvPr/>
        </p:nvSpPr>
        <p:spPr bwMode="auto">
          <a:xfrm>
            <a:off x="3536025" y="5461001"/>
            <a:ext cx="1559851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اجراي احكام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8021" name="Text Box 149"/>
          <p:cNvSpPr txBox="1">
            <a:spLocks noChangeArrowheads="1"/>
          </p:cNvSpPr>
          <p:nvPr/>
        </p:nvSpPr>
        <p:spPr bwMode="auto">
          <a:xfrm>
            <a:off x="1523976" y="5457826"/>
            <a:ext cx="1714512" cy="373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ارجاع جهت درج در پرونده</a:t>
            </a:r>
            <a:endParaRPr lang="en-US" sz="1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grpSp>
        <p:nvGrpSpPr>
          <p:cNvPr id="5" name="Group 150"/>
          <p:cNvGrpSpPr>
            <a:grpSpLocks/>
          </p:cNvGrpSpPr>
          <p:nvPr/>
        </p:nvGrpSpPr>
        <p:grpSpPr bwMode="auto">
          <a:xfrm>
            <a:off x="2290763" y="5276850"/>
            <a:ext cx="1951964" cy="177800"/>
            <a:chOff x="732" y="3324"/>
            <a:chExt cx="1135" cy="112"/>
          </a:xfrm>
        </p:grpSpPr>
        <p:sp>
          <p:nvSpPr>
            <p:cNvPr id="208023" name="Line 151"/>
            <p:cNvSpPr>
              <a:spLocks noChangeShapeType="1"/>
            </p:cNvSpPr>
            <p:nvPr/>
          </p:nvSpPr>
          <p:spPr bwMode="auto">
            <a:xfrm>
              <a:off x="1866" y="3326"/>
              <a:ext cx="1" cy="110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8024" name="Line 152"/>
            <p:cNvSpPr>
              <a:spLocks noChangeShapeType="1"/>
            </p:cNvSpPr>
            <p:nvPr/>
          </p:nvSpPr>
          <p:spPr bwMode="auto">
            <a:xfrm>
              <a:off x="732" y="3324"/>
              <a:ext cx="1" cy="110"/>
            </a:xfrm>
            <a:prstGeom prst="lin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round/>
              <a:headEnd/>
              <a:tailEnd type="stealth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8025" name="Line 153"/>
          <p:cNvSpPr>
            <a:spLocks noChangeShapeType="1"/>
          </p:cNvSpPr>
          <p:nvPr/>
        </p:nvSpPr>
        <p:spPr bwMode="auto">
          <a:xfrm flipH="1">
            <a:off x="3957241" y="4508500"/>
            <a:ext cx="521096" cy="0"/>
          </a:xfrm>
          <a:prstGeom prst="line">
            <a:avLst/>
          </a:prstGeom>
          <a:noFill/>
          <a:ln w="19050">
            <a:solidFill>
              <a:schemeClr val="bg2">
                <a:lumMod val="50000"/>
              </a:schemeClr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026" name="Text Box 154"/>
          <p:cNvSpPr txBox="1">
            <a:spLocks noChangeArrowheads="1"/>
          </p:cNvSpPr>
          <p:nvPr/>
        </p:nvSpPr>
        <p:spPr bwMode="auto">
          <a:xfrm>
            <a:off x="4502415" y="4319588"/>
            <a:ext cx="1236403" cy="3794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lIns="95764" tIns="47883" rIns="95764" bIns="47883">
            <a:spAutoFit/>
          </a:bodyPr>
          <a:lstStyle/>
          <a:p>
            <a:pPr algn="ctr" defTabSz="957263" rtl="0">
              <a:lnSpc>
                <a:spcPct val="150000"/>
              </a:lnSpc>
            </a:pPr>
            <a:r>
              <a:rPr lang="fa-IR" sz="1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tr" pitchFamily="2" charset="-78"/>
              </a:rPr>
              <a:t>ابلاغ</a:t>
            </a:r>
            <a:endParaRPr lang="en-US" sz="1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tr" pitchFamily="2" charset="-78"/>
            </a:endParaRPr>
          </a:p>
        </p:txBody>
      </p:sp>
      <p:sp>
        <p:nvSpPr>
          <p:cNvPr id="208027" name="Line 155"/>
          <p:cNvSpPr>
            <a:spLocks noChangeShapeType="1"/>
          </p:cNvSpPr>
          <p:nvPr/>
        </p:nvSpPr>
        <p:spPr bwMode="auto">
          <a:xfrm>
            <a:off x="3236648" y="3573463"/>
            <a:ext cx="0" cy="21590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028" name="Line 156"/>
          <p:cNvSpPr>
            <a:spLocks noChangeShapeType="1"/>
          </p:cNvSpPr>
          <p:nvPr/>
        </p:nvSpPr>
        <p:spPr bwMode="auto">
          <a:xfrm>
            <a:off x="3236648" y="3716339"/>
            <a:ext cx="0" cy="433387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029" name="Line 157"/>
          <p:cNvSpPr>
            <a:spLocks noChangeShapeType="1"/>
          </p:cNvSpPr>
          <p:nvPr/>
        </p:nvSpPr>
        <p:spPr bwMode="auto">
          <a:xfrm>
            <a:off x="3236648" y="4076700"/>
            <a:ext cx="0" cy="215900"/>
          </a:xfrm>
          <a:prstGeom prst="line">
            <a:avLst/>
          </a:prstGeom>
          <a:noFill/>
          <a:ln w="9525">
            <a:solidFill>
              <a:schemeClr val="bg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47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8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7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7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07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7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7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7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7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7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07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7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7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7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7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7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7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7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07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7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7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7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07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7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7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7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3" dur="500"/>
                                        <p:tgtEl>
                                          <p:spTgt spid="207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7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7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7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7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7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207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079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7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7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1000"/>
                                        <p:tgtEl>
                                          <p:spTgt spid="207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08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8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8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8" dur="500"/>
                                        <p:tgtEl>
                                          <p:spTgt spid="207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8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8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8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208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5" dur="500"/>
                                        <p:tgtEl>
                                          <p:spTgt spid="20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08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8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6" dur="500"/>
                                        <p:tgtEl>
                                          <p:spTgt spid="208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08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08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08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8" dur="500"/>
                                        <p:tgtEl>
                                          <p:spTgt spid="208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0" dur="500"/>
                                        <p:tgtEl>
                                          <p:spTgt spid="208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5" dur="500"/>
                                        <p:tgtEl>
                                          <p:spTgt spid="208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08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0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0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7" dur="500"/>
                                        <p:tgtEl>
                                          <p:spTgt spid="208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08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08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8" dur="500"/>
                                        <p:tgtEl>
                                          <p:spTgt spid="208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984" grpId="0" animBg="1"/>
      <p:bldP spid="207985" grpId="0" animBg="1"/>
      <p:bldP spid="207986" grpId="0" animBg="1"/>
      <p:bldP spid="207987" grpId="0" animBg="1"/>
      <p:bldP spid="207988" grpId="0" animBg="1"/>
      <p:bldP spid="207989" grpId="0" animBg="1"/>
      <p:bldP spid="207990" grpId="0" animBg="1"/>
      <p:bldP spid="207991" grpId="0" animBg="1"/>
      <p:bldP spid="207992" grpId="0" animBg="1"/>
      <p:bldP spid="207993" grpId="0" animBg="1"/>
      <p:bldP spid="207994" grpId="0" animBg="1"/>
      <p:bldP spid="207995" grpId="0" animBg="1"/>
      <p:bldP spid="207996" grpId="0" animBg="1"/>
      <p:bldP spid="207997" grpId="0" animBg="1"/>
      <p:bldP spid="207998" grpId="0" animBg="1"/>
      <p:bldP spid="207999" grpId="0" animBg="1"/>
      <p:bldP spid="208000" grpId="0" animBg="1"/>
      <p:bldP spid="208001" grpId="0" animBg="1"/>
      <p:bldP spid="208002" grpId="0" animBg="1"/>
      <p:bldP spid="208003" grpId="0" animBg="1"/>
      <p:bldP spid="208004" grpId="0" animBg="1"/>
      <p:bldP spid="208013" grpId="0" animBg="1"/>
      <p:bldP spid="208014" grpId="0" animBg="1"/>
      <p:bldP spid="208015" grpId="0" animBg="1"/>
      <p:bldP spid="208016" grpId="0" animBg="1"/>
      <p:bldP spid="208017" grpId="0" animBg="1"/>
      <p:bldP spid="208018" grpId="0" animBg="1"/>
      <p:bldP spid="208019" grpId="0" animBg="1"/>
      <p:bldP spid="208020" grpId="0" animBg="1"/>
      <p:bldP spid="208021" grpId="0" animBg="1"/>
      <p:bldP spid="208025" grpId="0" animBg="1"/>
      <p:bldP spid="2080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76" y="500042"/>
            <a:ext cx="812292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B Titr" pitchFamily="2" charset="-78"/>
              </a:rPr>
              <a:t> مجازات هاي انتظامي :</a:t>
            </a: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5348" y="1538294"/>
            <a:ext cx="8511376" cy="5033978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بند الف: </a:t>
            </a: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تذكر يا توبيخ شفاهي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بند ب:‌ </a:t>
            </a: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اخطار يا توبيخ كتبي با درج در پرونده نظام پزشكي محل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بند ج:‌ </a:t>
            </a: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توبیخ کتبی با درج در پرونده نظام پزشکی و نشریه نظام پزشکی محل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بند د: </a:t>
            </a: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‌محروميت از اشتغال به حرفه هاي پزشكي و وابسته از سه ماه تا يك سال در محل ارتكاب 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تخلف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بند ه : </a:t>
            </a: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‌محرومیت از اشتغال به حرفه های پزشکی و وابسته از سه ماه تا یک سال در تمام کشور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بند و :</a:t>
            </a: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‌ ‌محرومیت از اشتغال به حرفه های پزشکی بیش از یک سال تا پنج سال در تمام کشور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بند ز:‌ </a:t>
            </a: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محرومیت دائم از اشتغال به حرفه های پزشکی و وابسته در تمام کشور</a:t>
            </a:r>
          </a:p>
          <a:p>
            <a:pPr>
              <a:buNone/>
            </a:pPr>
            <a:endParaRPr lang="en-US" sz="18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27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fa-IR" sz="33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B Titr" pitchFamily="2" charset="-78"/>
              </a:rPr>
              <a:t>نوع تخلف و مجازات هاي انتظامي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2000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fa-IR" sz="2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738290" y="1142984"/>
          <a:ext cx="7696282" cy="5166062"/>
        </p:xfrm>
        <a:graphic>
          <a:graphicData uri="http://schemas.openxmlformats.org/drawingml/2006/table">
            <a:tbl>
              <a:tblPr rtl="1"/>
              <a:tblGrid>
                <a:gridCol w="590682"/>
                <a:gridCol w="4791042"/>
                <a:gridCol w="2314558"/>
              </a:tblGrid>
              <a:tr h="34323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رديف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نوع تخلف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مجازات انتظامي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1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عدم رعايت موازين علمي، شرعي، قانوني، نظامات دولتي، صنفي و حرفه اي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ب ، ج، د، ه ، و، ز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2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افشاي اسرار و نوع بيماري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 الف ، ب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3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انجام امور خلاف شئون پزشكي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ب، ج، د، ه، و ، ز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4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صدور گواهي خلاف قانون و </a:t>
                      </a:r>
                      <a:r>
                        <a:rPr lang="fa-IR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موازین </a:t>
                      </a: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علمي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ب، ج، د، ه، و ، ز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5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تحميل مخارج غير ضرور به بيمار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ج ، د ، ه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6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عدم رعايت تعرفه هاي مصوب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ج ، د ، ه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7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دريافت وجه خارج از صورت حساب بيمارستان 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ج ، د ، ه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8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هدايت بيمار از بخش دولتي به بخش خصوصي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ج ، د ، ه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9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تبليغات گمراه كننده</a:t>
                      </a:r>
                      <a:endParaRPr lang="en-US" sz="110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ج ، د ، ه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10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انتشار مقالات و گزارش هاي پزشكي خارج از ضوابط علمي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ب ، ج ، د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11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استفاده از عناوين علمي و تخصصي تأييد نشده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ب ، ج ، د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12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عدم نظارت مسئولين </a:t>
                      </a:r>
                      <a:r>
                        <a:rPr lang="fa-IR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فنی </a:t>
                      </a: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بر مؤسسات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ب ، ج ، د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5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13</a:t>
                      </a:r>
                      <a:endParaRPr lang="en-US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بكارگيري افراد فاقد صلاحيت در امور پزشكي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بندهاي ج ، د ، ه</a:t>
                      </a:r>
                      <a:endParaRPr lang="en-US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28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1100" y="571480"/>
            <a:ext cx="8524900" cy="5676920"/>
          </a:xfrm>
        </p:spPr>
        <p:txBody>
          <a:bodyPr/>
          <a:lstStyle/>
          <a:p>
            <a:pPr>
              <a:buNone/>
            </a:pPr>
            <a:endParaRPr lang="fa-IR" dirty="0" smtClean="0">
              <a:cs typeface="B Nazanin" pitchFamily="2" charset="-78"/>
            </a:endParaRPr>
          </a:p>
          <a:p>
            <a:pPr>
              <a:buNone/>
            </a:pPr>
            <a:endParaRPr lang="en-US" dirty="0" smtClean="0">
              <a:cs typeface="B Nazanin" pitchFamily="2" charset="-78"/>
            </a:endParaRPr>
          </a:p>
          <a:p>
            <a:pPr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  - شکایت از کادر درمانی در تمام دنیا وجود دارد</a:t>
            </a:r>
          </a:p>
          <a:p>
            <a:pPr algn="just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     در آمریکا90000-40 مرگ و میر به علت خطای انسانی گزارش شده و 3% اقدامات درمانی همراه با خطای انسانی است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29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1026" name="Picture 2" descr="C:\Users\Entezami\Desktop\OldPc\Dr MOJABI\ax\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1516" y="3292456"/>
            <a:ext cx="2821550" cy="277975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928670"/>
            <a:ext cx="8915400" cy="1143000"/>
          </a:xfrm>
        </p:spPr>
        <p:txBody>
          <a:bodyPr>
            <a:noAutofit/>
          </a:bodyPr>
          <a:lstStyle/>
          <a:p>
            <a:pPr algn="r"/>
            <a:r>
              <a:rPr lang="fa-IR" sz="32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مسئولیت پزشکی :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fa-IR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844" y="1714488"/>
            <a:ext cx="8915400" cy="3357586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fa-IR" sz="10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مسئولیتی است که در نتیجه اعمال و اقدامات پزشکی ایجاد می شود و منجر به 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پاسخگوئی پزشک در مراجع قضائی و انتظامی می گردد. </a:t>
            </a:r>
            <a:endParaRPr lang="fa-IR" sz="22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</a:t>
            </a:fld>
            <a:endParaRPr lang="fa-IR"/>
          </a:p>
        </p:txBody>
      </p:sp>
      <p:pic>
        <p:nvPicPr>
          <p:cNvPr id="7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1026" name="Picture 2" descr="C:\Users\Entezami\Desktop\OldPc\Dr MOJABI\dorry\7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38290" y="3071810"/>
            <a:ext cx="2805115" cy="3034327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30</a:t>
            </a:fld>
            <a:endParaRPr lang="fa-IR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452538" y="1000108"/>
          <a:ext cx="81216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242" y="714364"/>
            <a:ext cx="812292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اصول برخورد با قصور پزشكي</a:t>
            </a:r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: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242" y="1628796"/>
            <a:ext cx="8122920" cy="4800600"/>
          </a:xfrm>
        </p:spPr>
        <p:txBody>
          <a:bodyPr>
            <a:noAutofit/>
          </a:bodyPr>
          <a:lstStyle/>
          <a:p>
            <a:pPr marL="457200" lvl="0" indent="-457200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1- با خاطي بايد برخورد كرد.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2- برخورد بايد جنبه پيشگيرانه داشته باشد.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3- اعتماد و اطمينان مردم به جامعه پزشكي سلب نگردد.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4- اجتناب از طب دفاعي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5- شجاعت و شهامت پزشك در تصميم گيري كاهش نيابد.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6- كادر درماني از پذيرش بيماران پر خطر طفره نروند.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457200" lvl="0" indent="-457200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7- عدالت در رسيدگي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150000"/>
              </a:lnSpc>
            </a:pPr>
            <a:endParaRPr lang="fa-I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31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6" name="Picture 2" descr="C:\Documents and Settings\Entezami\Desktop\خودم\دری\3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41136" y="879437"/>
            <a:ext cx="3240360" cy="283531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0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fa-IR" sz="30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Medical Malpractice Stress Syndrome</a:t>
            </a:r>
            <a:br>
              <a:rPr lang="en-US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MMSS</a:t>
            </a:r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fa-IR" sz="30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242" y="1643050"/>
            <a:ext cx="8122920" cy="4605350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17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1. كاهش اعتماد به نفس   80%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514350" lvl="0" indent="-514350">
              <a:lnSpc>
                <a:spcPct val="17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2. كاهش اعتماد به بيمار   60%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514350" lvl="0" indent="-514350">
              <a:lnSpc>
                <a:spcPct val="17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3. عدم پذيرش بيماران پر خطر   60%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514350" lvl="0" indent="-514350">
              <a:lnSpc>
                <a:spcPct val="17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4. اختلال تمركز   35 %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514350" lvl="0" indent="-514350">
              <a:lnSpc>
                <a:spcPct val="17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5. تمايل به محدوديت فعالیت   35%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514350" lvl="0" indent="-514350">
              <a:lnSpc>
                <a:spcPct val="17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6. محدوديت ارتباط با بيمار   35%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514350" lvl="0" indent="-514350">
              <a:lnSpc>
                <a:spcPct val="17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7. تمايل به افزايش مشاوره   25%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endParaRPr lang="fa-IR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32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6" name="Picture 2" descr="I:\اصول برخورد با قصور پزشكي\download (3).jpg"/>
          <p:cNvPicPr>
            <a:picLocks noChangeAspect="1" noChangeArrowheads="1"/>
          </p:cNvPicPr>
          <p:nvPr/>
        </p:nvPicPr>
        <p:blipFill>
          <a:blip r:embed="rId3" cstate="print"/>
          <a:srcRect r="6241"/>
          <a:stretch>
            <a:fillRect/>
          </a:stretch>
        </p:blipFill>
        <p:spPr bwMode="auto">
          <a:xfrm>
            <a:off x="1523976" y="2357430"/>
            <a:ext cx="3929090" cy="3004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33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238356" y="357166"/>
            <a:ext cx="684076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تعداد كل مراجعين به دادسراي انتظامي كشور </a:t>
            </a:r>
            <a:endParaRPr lang="en-US" dirty="0" smtClean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  <a:p>
            <a:pPr algn="ctr"/>
            <a:r>
              <a:rPr lang="fa-IR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سال 95-94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55750" y="1447800"/>
          <a:ext cx="81216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34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graphicFrame>
        <p:nvGraphicFramePr>
          <p:cNvPr id="8" name="Object 2"/>
          <p:cNvGraphicFramePr>
            <a:graphicFrameLocks noGrp="1"/>
          </p:cNvGraphicFramePr>
          <p:nvPr>
            <p:ph idx="1"/>
          </p:nvPr>
        </p:nvGraphicFramePr>
        <p:xfrm>
          <a:off x="1555750" y="1285860"/>
          <a:ext cx="8121650" cy="4962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738554" y="785794"/>
            <a:ext cx="35108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نسبت صدور کیفر خواست به کل شکایت ها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35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8" name="Chart 7"/>
          <p:cNvGraphicFramePr/>
          <p:nvPr/>
        </p:nvGraphicFramePr>
        <p:xfrm>
          <a:off x="1809728" y="1515855"/>
          <a:ext cx="6722908" cy="3657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309926" y="571480"/>
            <a:ext cx="34147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نسبت به توزیع بیماران بستری به سرپایی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36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38290" y="428604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فراوانی علت </a:t>
            </a:r>
            <a:r>
              <a:rPr lang="fa-IR" b="1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شکایت</a:t>
            </a:r>
            <a:r>
              <a:rPr lang="fa-IR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 بیماران </a:t>
            </a:r>
            <a:endParaRPr lang="en-US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55750" y="1447800"/>
          <a:ext cx="81216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37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1555750" y="1447800"/>
          <a:ext cx="81216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309926" y="500042"/>
            <a:ext cx="36327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نسبت شکایت بیماران به رشته تخصصی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38</a:t>
            </a:fld>
            <a:endParaRPr lang="fa-IR"/>
          </a:p>
        </p:txBody>
      </p:sp>
      <p:pic>
        <p:nvPicPr>
          <p:cNvPr id="7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graphicFrame>
        <p:nvGraphicFramePr>
          <p:cNvPr id="5" name="Chart 4"/>
          <p:cNvGraphicFramePr/>
          <p:nvPr/>
        </p:nvGraphicFramePr>
        <p:xfrm>
          <a:off x="1381100" y="1274092"/>
          <a:ext cx="7999152" cy="4309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024174" y="571480"/>
            <a:ext cx="44903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توزیع احکام صادره در هیأت های بدوی انتظامی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39</a:t>
            </a:fld>
            <a:endParaRPr lang="fa-IR"/>
          </a:p>
        </p:txBody>
      </p:sp>
      <p:pic>
        <p:nvPicPr>
          <p:cNvPr id="7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1555750" y="1447800"/>
          <a:ext cx="81216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666852" y="428604"/>
            <a:ext cx="74863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تعداد نیروي انسانی پزشک و پیراپزشک در کل کشور به ازای هر 1000 نفر جمعیت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00042"/>
            <a:ext cx="8915400" cy="1143000"/>
          </a:xfrm>
        </p:spPr>
        <p:txBody>
          <a:bodyPr>
            <a:noAutofit/>
          </a:bodyPr>
          <a:lstStyle/>
          <a:p>
            <a:pPr algn="r"/>
            <a:r>
              <a:rPr lang="fa-IR" sz="1800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/>
            </a:r>
            <a:br>
              <a:rPr lang="fa-IR" sz="1800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</a:br>
            <a:r>
              <a:rPr lang="fa-IR" sz="1800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/>
            </a:r>
            <a:br>
              <a:rPr lang="fa-IR" sz="1800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</a:br>
            <a:r>
              <a:rPr lang="fa-IR" sz="1800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/>
            </a:r>
            <a:br>
              <a:rPr lang="fa-IR" sz="1800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</a:br>
            <a:r>
              <a:rPr lang="fa-IR" sz="1800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/>
            </a:r>
            <a:br>
              <a:rPr lang="fa-IR" sz="1800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</a:br>
            <a:r>
              <a:rPr lang="fa-IR" sz="3200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انواع مسئولیت پزشکی :</a:t>
            </a: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tx2">
                    <a:lumMod val="50000"/>
                  </a:schemeClr>
                </a:solidFill>
                <a:cs typeface="B Titr" pitchFamily="2" charset="-78"/>
              </a:rPr>
              <a:t>  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fa-IR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571613"/>
            <a:ext cx="8915400" cy="3571899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fa-IR" sz="18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الف – مسئولیت مدنی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ب- مسئولیت کیفری 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ج- مسئولیت انتظامی </a:t>
            </a:r>
          </a:p>
          <a:p>
            <a:pPr>
              <a:lnSpc>
                <a:spcPct val="200000"/>
              </a:lnSpc>
              <a:buNone/>
            </a:pPr>
            <a:endParaRPr lang="fa-IR" sz="18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4</a:t>
            </a:fld>
            <a:endParaRPr lang="fa-IR"/>
          </a:p>
        </p:txBody>
      </p:sp>
      <p:pic>
        <p:nvPicPr>
          <p:cNvPr id="7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pic>
        <p:nvPicPr>
          <p:cNvPr id="8" name="Picture 3" descr="C:\Documents and Settings\Entezami\Desktop\دری\39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52538" y="1357298"/>
            <a:ext cx="3684412" cy="3109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40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1555750" y="1447800"/>
          <a:ext cx="81216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738422" y="500042"/>
            <a:ext cx="54601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تعداد شکایت از کادر درمانی به ازای هر 10000 نفر جمعیت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41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1555750" y="1447800"/>
          <a:ext cx="81216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238488" y="500042"/>
            <a:ext cx="42338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B Titr" pitchFamily="2" charset="-78"/>
              </a:rPr>
              <a:t>تعداد شکایت به ازای هر 100 نفر کادر درمانی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بررسی های فوق نشان می دهد: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9662" y="1447800"/>
            <a:ext cx="8296492" cy="4800600"/>
          </a:xfrm>
        </p:spPr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1- با افزایش شاخص کادر درمانی به جمعیت بار مراجعه سرپایی و بستری افزایش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می یابد.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2- با افزایش بار مراجعه بیماران به مراکز درمانی شکایت از کادر درمانی کاهش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یافته است.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3- کاهش کادر درمانی به جمعیت با افزایش شکایت همراه بوده است.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4- نقش عوامل بومی از قبیل اقتصادی ، فرهنگی و اجتماعی بر میزان شکایت ها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بیش از تأثیر کادر درمانی به ازاء جمعیت می باشد.</a:t>
            </a:r>
          </a:p>
          <a:p>
            <a:pPr lvl="0" algn="just">
              <a:lnSpc>
                <a:spcPct val="150000"/>
              </a:lnSpc>
              <a:buNone/>
            </a:pPr>
            <a:endParaRPr lang="fa-IR" sz="1200" dirty="0" smtClean="0"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42</a:t>
            </a:fld>
            <a:endParaRPr lang="fa-IR"/>
          </a:p>
        </p:txBody>
      </p:sp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100" y="571480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fa-IR" sz="3200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ضرورت دارد :</a:t>
            </a:r>
            <a:endParaRPr lang="en-US" sz="32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buNone/>
            </a:pPr>
            <a:endParaRPr lang="fa-IR" sz="20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« علل شکایت از اقدامات درمانی در کار گروه هایی متشکل از متخصصین پزشک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قانونی ، جامعه شناسی ، روان شناسی و حقوقی و ...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مورد تجزیه و تحلیل قرار گیرد.»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43</a:t>
            </a:fld>
            <a:endParaRPr lang="fa-IR"/>
          </a:p>
        </p:txBody>
      </p:sp>
      <p:pic>
        <p:nvPicPr>
          <p:cNvPr id="6" name="Picture 2" descr="G:\مناسبت ها\مناسبت ها1\مناسبت51\کاراکتر سه بعدی\(127)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-10000"/>
          </a:blip>
          <a:srcRect/>
          <a:stretch>
            <a:fillRect/>
          </a:stretch>
        </p:blipFill>
        <p:spPr bwMode="auto">
          <a:xfrm>
            <a:off x="1498896" y="2549359"/>
            <a:ext cx="3454104" cy="38085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44</a:t>
            </a:fld>
            <a:endParaRPr lang="fa-IR"/>
          </a:p>
        </p:txBody>
      </p:sp>
      <p:pic>
        <p:nvPicPr>
          <p:cNvPr id="12296" name="Picture 8" descr="C:\Documents and Settings\Entezami\Desktop\دری\دری\pce5f3c9cffb19c7fcafe1a45a9e5c37e2_65737619820913819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760152"/>
            <a:ext cx="8915400" cy="1454402"/>
          </a:xfrm>
        </p:spPr>
        <p:txBody>
          <a:bodyPr>
            <a:noAutofit/>
          </a:bodyPr>
          <a:lstStyle/>
          <a:p>
            <a:pPr algn="r"/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مسئولیت مدنی :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      </a:t>
            </a: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 </a:t>
            </a: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       </a:t>
            </a:r>
            <a:b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</a:b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fa-IR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786" y="1357298"/>
            <a:ext cx="8243914" cy="5214973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fa-IR" sz="2000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مسئولیت پزشک به جبران خسارتی است که در نتیجه درمان به بیمار وارد شده است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و این خسارت در قالب دیه ، ارش ، هزینه درمان و ...دریافت می شود.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5</a:t>
            </a:fld>
            <a:endParaRPr lang="fa-IR"/>
          </a:p>
        </p:txBody>
      </p:sp>
      <p:pic>
        <p:nvPicPr>
          <p:cNvPr id="8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662" y="571488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B Titr" pitchFamily="2" charset="-78"/>
              </a:rPr>
              <a:t>انواع خسارت: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B Titr" pitchFamily="2" charset="-78"/>
              </a:rPr>
              <a:t>      </a:t>
            </a:r>
            <a:endParaRPr lang="fa-IR" sz="3200" b="1" dirty="0" smtClean="0">
              <a:solidFill>
                <a:schemeClr val="bg2">
                  <a:lumMod val="50000"/>
                </a:schemeClr>
              </a:solidFill>
              <a:effectLst/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786" y="2246091"/>
            <a:ext cx="8466734" cy="3968991"/>
          </a:xfrm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buNone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خسارت جسمی : آسیب و صدماتی است که به جسم و جان وارد می شود.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خسارت مالی : در نتیجه تحمیل هزینه غیر ضروری بر بیماران ایجاد می شود.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-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خسارت معنوی : لطمه به حیثیت افراد ، مانند افشای اسرار بیماران  ، صدورگواهی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پزشکی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غیر واقعی</a:t>
            </a:r>
          </a:p>
          <a:p>
            <a:pPr algn="just">
              <a:lnSpc>
                <a:spcPct val="150000"/>
              </a:lnSpc>
              <a:buNone/>
            </a:pPr>
            <a:endParaRPr lang="fa-IR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6</a:t>
            </a:fld>
            <a:endParaRPr lang="fa-IR"/>
          </a:p>
        </p:txBody>
      </p:sp>
      <p:pic>
        <p:nvPicPr>
          <p:cNvPr id="5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520952" y="3861048"/>
            <a:ext cx="1080120" cy="3600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242" y="582578"/>
            <a:ext cx="7969790" cy="989034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ماده 495 قانون مجازات اسلامی</a:t>
            </a:r>
            <a:endParaRPr lang="en-US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9728" y="2285992"/>
            <a:ext cx="8096272" cy="3962408"/>
          </a:xfrm>
        </p:spPr>
        <p:txBody>
          <a:bodyPr/>
          <a:lstStyle/>
          <a:p>
            <a:pPr lvl="0" algn="ctr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« هرگاه پزشک در معالجاتی که انجام می دهد موجب تلف یا صدمه بدنی گردد </a:t>
            </a:r>
          </a:p>
          <a:p>
            <a:pPr lvl="0" algn="ctr">
              <a:lnSpc>
                <a:spcPct val="15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ضامن دیه است مگر آن که عمل او مطابق مقررات پزشکی و موازین فنی باشد»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7</a:t>
            </a:fld>
            <a:endParaRPr lang="fa-IR"/>
          </a:p>
        </p:txBody>
      </p:sp>
      <p:pic>
        <p:nvPicPr>
          <p:cNvPr id="3075" name="Picture 3" descr="C:\Users\Entezami\Desktop\OldPc\Dr MOJABI\ax\27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42" y="3643314"/>
            <a:ext cx="2500330" cy="26705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76" y="500042"/>
            <a:ext cx="8122920" cy="1143000"/>
          </a:xfrm>
        </p:spPr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مسئولیت کیفری :</a:t>
            </a:r>
            <a:endParaRPr lang="en-US" sz="3200" b="1" dirty="0">
              <a:solidFill>
                <a:schemeClr val="bg2">
                  <a:lumMod val="50000"/>
                </a:schemeClr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buNone/>
            </a:pPr>
            <a:endParaRPr lang="fa-IR" sz="1500" b="1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مسئولیت ناشی از فعل یا ترک فعلی است که قانون گذار آن را جرم تلقی کرده و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منجر به تحمیل مجازات می گردد.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8</a:t>
            </a:fld>
            <a:endParaRPr lang="fa-IR"/>
          </a:p>
        </p:txBody>
      </p:sp>
      <p:pic>
        <p:nvPicPr>
          <p:cNvPr id="5" name="Picture 5" descr="C:\Documents and Settings\Entezami\Desktop\دری\5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6852" y="2857496"/>
            <a:ext cx="3156494" cy="3384376"/>
          </a:xfrm>
          <a:prstGeom prst="rect">
            <a:avLst/>
          </a:prstGeom>
          <a:noFill/>
        </p:spPr>
      </p:pic>
      <p:pic>
        <p:nvPicPr>
          <p:cNvPr id="6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869202"/>
            <a:ext cx="8994204" cy="1416790"/>
          </a:xfrm>
        </p:spPr>
        <p:txBody>
          <a:bodyPr>
            <a:noAutofit/>
          </a:bodyPr>
          <a:lstStyle/>
          <a:p>
            <a:pPr algn="r"/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3200" dirty="0" smtClean="0">
                <a:solidFill>
                  <a:schemeClr val="bg2">
                    <a:lumMod val="50000"/>
                  </a:schemeClr>
                </a:solidFill>
                <a:effectLst/>
                <a:cs typeface="B Titr" pitchFamily="2" charset="-78"/>
              </a:rPr>
              <a:t>مسئولیت انتظامی :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</a:br>
            <a:r>
              <a:rPr lang="en-US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/>
            </a:r>
            <a:br>
              <a:rPr lang="en-US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</a:br>
            <a:endParaRPr lang="fa-IR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571613"/>
            <a:ext cx="8915400" cy="5357849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fa-IR" sz="1000" b="1" dirty="0" smtClean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مسئولیتی است که در نتیجه نقض مقررات و آئین نامه های حرفه ای که توسط </a:t>
            </a:r>
          </a:p>
          <a:p>
            <a:pPr>
              <a:lnSpc>
                <a:spcPct val="200000"/>
              </a:lnSpc>
              <a:buNone/>
            </a:pPr>
            <a:r>
              <a:rPr lang="fa-IR" sz="2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سازمان های صنفی تدوین می شوند ، ایجاد می گردد.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EF64E-31FD-49FE-9209-2A110D269EE5}" type="slidenum">
              <a:rPr lang="fa-IR" smtClean="0"/>
              <a:pPr/>
              <a:t>9</a:t>
            </a:fld>
            <a:endParaRPr lang="fa-IR"/>
          </a:p>
        </p:txBody>
      </p:sp>
      <p:pic>
        <p:nvPicPr>
          <p:cNvPr id="8" name="Picture 2" descr="C:\Documents and Settings\Entezami\Desktop\ARMPEZE10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-20000"/>
          </a:blip>
          <a:srcRect/>
          <a:stretch>
            <a:fillRect/>
          </a:stretch>
        </p:blipFill>
        <p:spPr bwMode="auto">
          <a:xfrm>
            <a:off x="-63121" y="4618137"/>
            <a:ext cx="1775761" cy="223986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F30E4D8C52850B4F818561415793EDF8" ma:contentTypeVersion="0" ma:contentTypeDescription="یک سند جدید ایجاد کنید." ma:contentTypeScope="" ma:versionID="01025c91f85d8974d6cef8fe32b71149">
  <xsd:schema xmlns:xsd="http://www.w3.org/2001/XMLSchema" xmlns:xs="http://www.w3.org/2001/XMLSchema" xmlns:p="http://schemas.microsoft.com/office/2006/metadata/properties" xmlns:ns2="5c838f9a-5579-4757-bc0a-d59840195ac7" targetNamespace="http://schemas.microsoft.com/office/2006/metadata/properties" ma:root="true" ma:fieldsID="91afc694279df71ef8bd5525ecd76bc0" ns2:_="">
    <xsd:import namespace="5c838f9a-5579-4757-bc0a-d59840195a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838f9a-5579-4757-bc0a-d59840195ac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c838f9a-5579-4757-bc0a-d59840195ac7">WEZYRYKFXCWS-1131-13</_dlc_DocId>
    <_dlc_DocIdUrl xmlns="5c838f9a-5579-4757-bc0a-d59840195ac7">
      <Url>http://medcare.health.gov.ir/acn/Mon/_layouts/DocIdRedir.aspx?ID=WEZYRYKFXCWS-1131-13</Url>
      <Description>WEZYRYKFXCWS-1131-13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F380C40B-B7AA-4286-A954-282E27F5BCD8}"/>
</file>

<file path=customXml/itemProps2.xml><?xml version="1.0" encoding="utf-8"?>
<ds:datastoreItem xmlns:ds="http://schemas.openxmlformats.org/officeDocument/2006/customXml" ds:itemID="{C1F66B45-3269-40F5-8065-9253253306C3}"/>
</file>

<file path=customXml/itemProps3.xml><?xml version="1.0" encoding="utf-8"?>
<ds:datastoreItem xmlns:ds="http://schemas.openxmlformats.org/officeDocument/2006/customXml" ds:itemID="{0FA0CB15-B3EB-4C8B-A8B8-A6A00D8F569F}"/>
</file>

<file path=customXml/itemProps4.xml><?xml version="1.0" encoding="utf-8"?>
<ds:datastoreItem xmlns:ds="http://schemas.openxmlformats.org/officeDocument/2006/customXml" ds:itemID="{7378AA47-F348-41BE-9552-4FEE3712F13B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3413</TotalTime>
  <Words>1791</Words>
  <Application>Microsoft Office PowerPoint</Application>
  <PresentationFormat>A4 Paper (210x297 mm)</PresentationFormat>
  <Paragraphs>310</Paragraphs>
  <Slides>44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Solstice</vt:lpstr>
      <vt:lpstr>Slide 1</vt:lpstr>
      <vt:lpstr>Slide 2</vt:lpstr>
      <vt:lpstr>مسئولیت پزشکی : </vt:lpstr>
      <vt:lpstr>    انواع مسئولیت پزشکی :     </vt:lpstr>
      <vt:lpstr>    مسئولیت مدنی :                   </vt:lpstr>
      <vt:lpstr>انواع خسارت:      </vt:lpstr>
      <vt:lpstr>ماده 495 قانون مجازات اسلامی</vt:lpstr>
      <vt:lpstr>مسئولیت کیفری :</vt:lpstr>
      <vt:lpstr>   مسئولیت انتظامی :   </vt:lpstr>
      <vt:lpstr>   انجام اقدامات تشخیصی و درمانی منجر به مسئولیت قانونی نخواهد شد اگر:   </vt:lpstr>
      <vt:lpstr>   عناصر تشکیل دهنده مسئولیت پزشکی :   </vt:lpstr>
      <vt:lpstr>    تقصیر پزشکی عبارت است از:             </vt:lpstr>
      <vt:lpstr>  بی احتیاطی:               </vt:lpstr>
      <vt:lpstr>بی مبالاتی:</vt:lpstr>
      <vt:lpstr>عدم مهارت:</vt:lpstr>
      <vt:lpstr>عدم رعایت نظامات دولتی در بخش درمان :</vt:lpstr>
      <vt:lpstr>تخلفات انتظامی :</vt:lpstr>
      <vt:lpstr>وظائف انتظامی سازمان :</vt:lpstr>
      <vt:lpstr>  تشكيلات حوزه هاي انتظامي سازمان  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 مجازات هاي انتظامي : </vt:lpstr>
      <vt:lpstr>نوع تخلف و مجازات هاي انتظامي  </vt:lpstr>
      <vt:lpstr>Slide 29</vt:lpstr>
      <vt:lpstr>Slide 30</vt:lpstr>
      <vt:lpstr>اصول برخورد با قصور پزشكي: </vt:lpstr>
      <vt:lpstr> Medical Malpractice Stress Syndrome (MMSS)  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بررسی های فوق نشان می دهد:</vt:lpstr>
      <vt:lpstr>ضرورت دارد :</vt:lpstr>
      <vt:lpstr>Slide 44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بسته اموزشی آشنایی با امور حقوقی نظارت بهمن 96 ( تخلفات انتظامی پزشکان - آقای دکتر فتاحی)  </dc:title>
  <dc:creator>shamsaei</dc:creator>
  <cp:lastModifiedBy>Asgharzadeh</cp:lastModifiedBy>
  <cp:revision>445</cp:revision>
  <dcterms:created xsi:type="dcterms:W3CDTF">2014-08-27T08:07:44Z</dcterms:created>
  <dcterms:modified xsi:type="dcterms:W3CDTF">2018-02-12T07:24:16Z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0x010100F30E4D8C52850B4F818561415793EDF8</vt:lpwstr>
  </property>
  <property fmtid="{D5CDD505-2E9C-101B-9397-08002B2CF9AE}" pid="3" name="_dlc_DocIdItemGuid">
    <vt:lpwstr>42b53dea-3cdf-40e0-9eb0-eb06841a7e06</vt:lpwstr>
  </property>
</Properties>
</file>